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9"/>
  </p:notesMasterIdLst>
  <p:sldIdLst>
    <p:sldId id="257" r:id="rId2"/>
    <p:sldId id="256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0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0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CE190-75FA-40F8-9295-DBC1D0C553F5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449E-998F-49E9-9A4F-649A9CAD26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973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803F2-0C5B-4202-BA81-FED2281B46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704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EC31F2-D5F6-4607-97B9-1E6FD8398D09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2FC45E7-73F0-47A3-9C06-6EC60072861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jpe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1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5.wmf"/><Relationship Id="rId3" Type="http://schemas.openxmlformats.org/officeDocument/2006/relationships/image" Target="../media/image4.jpe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4.wmf"/><Relationship Id="rId5" Type="http://schemas.microsoft.com/office/2007/relationships/hdphoto" Target="../media/hdphoto2.wdp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6.bin"/><Relationship Id="rId4" Type="http://schemas.openxmlformats.org/officeDocument/2006/relationships/image" Target="../media/image5.png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4.jpe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5" Type="http://schemas.microsoft.com/office/2007/relationships/hdphoto" Target="../media/hdphoto2.wdp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4.wmf"/><Relationship Id="rId4" Type="http://schemas.openxmlformats.org/officeDocument/2006/relationships/image" Target="../media/image5.png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4.jpe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4.jpe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0.wmf"/><Relationship Id="rId5" Type="http://schemas.microsoft.com/office/2007/relationships/hdphoto" Target="../media/hdphoto2.wdp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5.png"/><Relationship Id="rId9" Type="http://schemas.openxmlformats.org/officeDocument/2006/relationships/image" Target="../media/image29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4.jpe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3.wmf"/><Relationship Id="rId5" Type="http://schemas.microsoft.com/office/2007/relationships/hdphoto" Target="../media/hdphoto2.wdp"/><Relationship Id="rId10" Type="http://schemas.openxmlformats.org/officeDocument/2006/relationships/oleObject" Target="../embeddings/oleObject25.bin"/><Relationship Id="rId4" Type="http://schemas.openxmlformats.org/officeDocument/2006/relationships/image" Target="../media/image5.png"/><Relationship Id="rId9" Type="http://schemas.openxmlformats.org/officeDocument/2006/relationships/image" Target="../media/image3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image" Target="../media/image5.png"/><Relationship Id="rId7" Type="http://schemas.openxmlformats.org/officeDocument/2006/relationships/image" Target="../media/image3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microsoft.com/office/2007/relationships/hdphoto" Target="../media/hdphoto2.wdp"/><Relationship Id="rId9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5.png"/><Relationship Id="rId7" Type="http://schemas.openxmlformats.org/officeDocument/2006/relationships/image" Target="../media/image44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emf"/><Relationship Id="rId5" Type="http://schemas.openxmlformats.org/officeDocument/2006/relationships/image" Target="../media/image36.jpeg"/><Relationship Id="rId4" Type="http://schemas.microsoft.com/office/2007/relationships/hdphoto" Target="../media/hdphoto2.wdp"/><Relationship Id="rId9" Type="http://schemas.openxmlformats.org/officeDocument/2006/relationships/image" Target="../media/image4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926" y="2514600"/>
            <a:ext cx="6477000" cy="1101248"/>
          </a:xfrm>
        </p:spPr>
        <p:txBody>
          <a:bodyPr>
            <a:normAutofit fontScale="25000" lnSpcReduction="20000"/>
          </a:bodyPr>
          <a:lstStyle/>
          <a:p>
            <a:r>
              <a:rPr lang="en-GB" sz="9600" b="1" dirty="0" smtClean="0">
                <a:latin typeface="Andalus" pitchFamily="18" charset="-78"/>
                <a:cs typeface="Andalus" pitchFamily="18" charset="-78"/>
              </a:rPr>
              <a:t>Engr. Dr. Munsif Ali H. Jatoi</a:t>
            </a:r>
          </a:p>
          <a:p>
            <a:r>
              <a:rPr lang="en-GB" sz="9600" dirty="0" smtClean="0">
                <a:latin typeface="Andalus" pitchFamily="18" charset="-78"/>
                <a:cs typeface="Andalus" pitchFamily="18" charset="-78"/>
              </a:rPr>
              <a:t>Associate Professor,</a:t>
            </a:r>
          </a:p>
          <a:p>
            <a:r>
              <a:rPr lang="en-GB" sz="9600" dirty="0" smtClean="0">
                <a:latin typeface="Andalus" pitchFamily="18" charset="-78"/>
                <a:cs typeface="Andalus" pitchFamily="18" charset="-78"/>
              </a:rPr>
              <a:t>Faculty of Engineering, Science and Technology,</a:t>
            </a:r>
          </a:p>
          <a:p>
            <a:r>
              <a:rPr lang="en-GB" sz="9600" dirty="0" smtClean="0">
                <a:latin typeface="Andalus" pitchFamily="18" charset="-78"/>
                <a:cs typeface="Andalus" pitchFamily="18" charset="-78"/>
              </a:rPr>
              <a:t>Indus University, Karachi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95400" y="447212"/>
            <a:ext cx="6400800" cy="19050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en-US" sz="4400" b="1" dirty="0">
                <a:latin typeface="Arabic Typesetting" pitchFamily="66" charset="-78"/>
                <a:cs typeface="Arabic Typesetting" pitchFamily="66" charset="-78"/>
              </a:rPr>
              <a:t>Advanced Signal Processing Techniques for Brain Source Imaging</a:t>
            </a:r>
            <a:endParaRPr lang="en-US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030" name="Picture 6" descr="Image result for optimization algorithms for Brain source imag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389" y="4257675"/>
            <a:ext cx="5509611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indus\Desktop\indus logo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" y="-19975"/>
            <a:ext cx="1530927" cy="283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AutoShape 2" descr="Image result for hamdard universit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hamdard universit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1" name="Picture 5" descr="C:\Users\indus\Desktop\HamdardUniSea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152" y="-1"/>
            <a:ext cx="1530927" cy="283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3461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Brain Source Imaging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4579" y="1066800"/>
            <a:ext cx="75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The electrical signals which are measured by neuroimaging techniques such as EEG, MEG, fMRI and PET are produced due to 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bio-electromagnetism 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inside the brain.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This electromagnetic activity is due to any physical or mental task.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The signals in the dendrites are termed as post-synaptic potentials (PSPs) and the signals emitted, moving along the axon are said to be action potentials (AP).</a:t>
            </a:r>
          </a:p>
        </p:txBody>
      </p:sp>
    </p:spTree>
    <p:extLst>
      <p:ext uri="{BB962C8B-B14F-4D97-AF65-F5344CB8AC3E}">
        <p14:creationId xmlns:p14="http://schemas.microsoft.com/office/powerpoint/2010/main" val="18861254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Brain Source Imaging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00100" y="1034472"/>
            <a:ext cx="7543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The 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functional brain imaging is relatively emerging research field that encompasses various techniques for understanding of brain’s behavior.</a:t>
            </a:r>
          </a:p>
          <a:p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This is multidisciplinary research field which include the techniques from applied mathematics, physics, signal/image processing, medicine and applied biology.   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history of its development backs from advent of modern imaging methods such as EEG, MEG, fMRI and PET for imaging of normal and pathological brain. 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68547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486400"/>
            <a:ext cx="2273825" cy="114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Why Brain Source Imaging?</a:t>
            </a:r>
            <a:endParaRPr lang="en-US" sz="40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00100" y="1088886"/>
            <a:ext cx="7543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brain imaging understands the brain’s dynamics through noninvasive imaging of brain using electrophysiological, hemodynamic, metabolic and neurochemical processes that underlie normal and pathological brain.</a:t>
            </a:r>
          </a:p>
          <a:p>
            <a:pPr algn="just"/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This brain imaging has variety of applications such as clinical applications and research applications.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clinical applications include improved understanding and treatment of various brain disorders such as epilepsy, schizophrenia, Alzheimer, depression and Parkinson.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61436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Applications of Brain Source Imaging</a:t>
            </a:r>
            <a:endParaRPr lang="en-US" sz="36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9844" y="1403927"/>
            <a:ext cx="70043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brain source imaging has versatile applications for research as well as healthcare problems.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brain source imaging information is used to properly localize the epileptogenic sources with high precision and low localization error.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source imaging is used for diagnoses of brain regions affected by short term memory (STM) loss due to 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P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arkinson or Alzheimer.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Hence, to localize the sources, the so called inverse problem is supposed to be solved.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94389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EEG Inverse Problem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1029855"/>
            <a:ext cx="784638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localization of active brain sources through various source imaging techniques is termed as brain source localization.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source localization problem is divided into forward and inverse problem respectively.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forward problem goes for head modeling through numerical techniques (BEM, FEM and FDM).</a:t>
            </a:r>
          </a:p>
          <a:p>
            <a:pPr algn="just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However, inverse problem goes for</a:t>
            </a:r>
          </a:p>
          <a:p>
            <a:pPr algn="just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optimization algorithms to solve inverse </a:t>
            </a:r>
          </a:p>
          <a:p>
            <a:pPr algn="just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problem. 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19874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EEG Inverse Problem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79940"/>
            <a:ext cx="7162800" cy="4916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50329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Solution of EEG Inverse Problem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4078" y="1752600"/>
            <a:ext cx="784638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Mathematically, this problem is ill-posed as number of unknown parameters i.e. active brain sources is being greater than number of known parameters which is limited number of electrodes placed on scalp.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There is no unique solution to inverse problems in general and EEG inverse problem in particular. </a:t>
            </a:r>
          </a:p>
          <a:p>
            <a:pPr lvl="0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Hence, the problem needs to be solved </a:t>
            </a:r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through 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stable way with minimization </a:t>
            </a:r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of 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error imposed.  </a:t>
            </a: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08293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Solution of EEG Inverse Problem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1752600"/>
            <a:ext cx="731520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Different Signal processing techniques are employed to solve EEG Inverse problem. 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Class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of low resolution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techniques:</a:t>
            </a:r>
          </a:p>
          <a:p>
            <a:pPr lvl="2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LORETA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sLORETA,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eLORETA, and their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hybrids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WMN-LORETA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SSLOFO etc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.). </a:t>
            </a:r>
          </a:p>
          <a:p>
            <a:pPr marL="914400" lvl="1" indent="-457200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Class of high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resolution subspace based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techniques: </a:t>
            </a:r>
          </a:p>
          <a:p>
            <a:pPr lvl="2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MUSIC, ROOT MUSIC, Min. Norm, ESPRIT etc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 marL="914400" lvl="1" indent="-457200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Class of Bayesian model based algorithms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MY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en-MY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(Multiple Source Priors (MSP))</a:t>
            </a:r>
            <a:endParaRPr lang="en-MY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844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69372" y="365358"/>
            <a:ext cx="78441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Minimum norm estimation (</a:t>
            </a:r>
            <a:r>
              <a:rPr lang="en-US" sz="3200" kern="0" dirty="0" err="1" smtClean="0">
                <a:solidFill>
                  <a:sysClr val="windowText" lastClr="000000"/>
                </a:solidFill>
                <a:latin typeface="Algerian" pitchFamily="82" charset="0"/>
              </a:rPr>
              <a:t>mne</a:t>
            </a:r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)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2499" y="1752600"/>
            <a:ext cx="7846382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sz="24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Minimum </a:t>
            </a:r>
            <a:r>
              <a:rPr lang="en-US" sz="2400" b="1" dirty="0">
                <a:latin typeface="Andalus" panose="02020603050405020304" pitchFamily="18" charset="-78"/>
                <a:cs typeface="Andalus" panose="02020603050405020304" pitchFamily="18" charset="-78"/>
              </a:rPr>
              <a:t>Norm Estimation (MNE</a:t>
            </a:r>
            <a:r>
              <a:rPr lang="en-US" sz="24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  <a:p>
            <a:pPr lvl="0"/>
            <a:endParaRPr lang="en-US" sz="24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Developed by Matti S. Hamalainen in 1984.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It works upon the principle of minimization of norm such that the solution is given by:    </a:t>
            </a:r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/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0" algn="just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690006"/>
              </p:ext>
            </p:extLst>
          </p:nvPr>
        </p:nvGraphicFramePr>
        <p:xfrm>
          <a:off x="1828800" y="4191000"/>
          <a:ext cx="5334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Equation" r:id="rId6" imgW="2400300" imgH="330200" progId="Equation.3">
                  <p:embed/>
                </p:oleObj>
              </mc:Choice>
              <mc:Fallback>
                <p:oleObj name="Equation" r:id="rId6" imgW="2400300" imgH="330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191000"/>
                        <a:ext cx="5334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80822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Low resolution brain electromagnetic tomography (loreta)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81005" y="2364038"/>
            <a:ext cx="784638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Andalus" panose="02020603050405020304" pitchFamily="18" charset="-78"/>
                <a:cs typeface="Andalus" panose="02020603050405020304" pitchFamily="18" charset="-78"/>
              </a:rPr>
              <a:t>Low Resolution Brain Electromagnetic Tomography (LORETA</a:t>
            </a:r>
            <a:r>
              <a:rPr lang="en-US" sz="24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  <a:p>
            <a:pPr lvl="0"/>
            <a:endParaRPr lang="en-US" sz="24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Developed by R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 D. Pasqual-</a:t>
            </a:r>
            <a:r>
              <a:rPr lang="en-US" sz="2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Marqui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in 1994.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LORETA produces discrete, 3D distributed, linear inverse solution with improved time resolution but low spatial resolution.    </a:t>
            </a:r>
          </a:p>
          <a:p>
            <a:pPr lvl="1"/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0"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endParaRPr lang="en-US" sz="2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/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205771"/>
              </p:ext>
            </p:extLst>
          </p:nvPr>
        </p:nvGraphicFramePr>
        <p:xfrm>
          <a:off x="2209800" y="5105400"/>
          <a:ext cx="1066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0" name="Equation" r:id="rId6" imgW="545863" imgH="228501" progId="Equation.3">
                  <p:embed/>
                </p:oleObj>
              </mc:Choice>
              <mc:Fallback>
                <p:oleObj name="Equation" r:id="rId6" imgW="545863" imgH="228501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105400"/>
                        <a:ext cx="1066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870967"/>
              </p:ext>
            </p:extLst>
          </p:nvPr>
        </p:nvGraphicFramePr>
        <p:xfrm>
          <a:off x="2514600" y="5638800"/>
          <a:ext cx="4038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1" name="Equation" r:id="rId8" imgW="2273300" imgH="292100" progId="Equation.3">
                  <p:embed/>
                </p:oleObj>
              </mc:Choice>
              <mc:Fallback>
                <p:oleObj name="Equation" r:id="rId8" imgW="2273300" imgH="292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638800"/>
                        <a:ext cx="40386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18356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4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Introduction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44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Brain: How it works?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44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Brain Source Imaging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44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Signal Processing Techniques for source imaging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44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Research Results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44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Final Remarks</a:t>
            </a: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876800"/>
            <a:ext cx="2687153" cy="170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lgerian" pitchFamily="82" charset="0"/>
              </a:rPr>
              <a:t>Presentation Outline</a:t>
            </a:r>
          </a:p>
        </p:txBody>
      </p:sp>
    </p:spTree>
    <p:extLst>
      <p:ext uri="{BB962C8B-B14F-4D97-AF65-F5344CB8AC3E}">
        <p14:creationId xmlns:p14="http://schemas.microsoft.com/office/powerpoint/2010/main" val="275072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Originally developed for direction of arrival (DOA) estimation by R. O. Schmidt in 1986.</a:t>
            </a:r>
          </a:p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Based on idea of  singular value decomposition (SVD) to generate signal and noise subspace.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Hence, SVD is explained in terms of derivations in next slide.  </a:t>
            </a: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multiple signal classification (music)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0730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singular value decomposition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52499" y="396239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algn="just"/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SVD is defined as below for a matrix A:</a:t>
            </a:r>
          </a:p>
          <a:p>
            <a:pPr algn="just"/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if A is real matrix such that                 , then there                 exists orthogonal matrices                          and </a:t>
            </a:r>
          </a:p>
          <a:p>
            <a:pPr algn="just"/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        such that </a:t>
            </a: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     with </a:t>
            </a: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025623"/>
              </p:ext>
            </p:extLst>
          </p:nvPr>
        </p:nvGraphicFramePr>
        <p:xfrm>
          <a:off x="5638800" y="2819400"/>
          <a:ext cx="1295400" cy="521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7" name="Equation" r:id="rId6" imgW="596641" imgH="203112" progId="Equation.3">
                  <p:embed/>
                </p:oleObj>
              </mc:Choice>
              <mc:Fallback>
                <p:oleObj name="Equation" r:id="rId6" imgW="596641" imgH="203112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819400"/>
                        <a:ext cx="1295400" cy="5212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05806"/>
              </p:ext>
            </p:extLst>
          </p:nvPr>
        </p:nvGraphicFramePr>
        <p:xfrm>
          <a:off x="5029200" y="3352800"/>
          <a:ext cx="2057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8" name="Equation" r:id="rId8" imgW="1371600" imgH="241300" progId="Equation.3">
                  <p:embed/>
                </p:oleObj>
              </mc:Choice>
              <mc:Fallback>
                <p:oleObj name="Equation" r:id="rId8" imgW="1371600" imgH="241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352800"/>
                        <a:ext cx="205740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042781"/>
              </p:ext>
            </p:extLst>
          </p:nvPr>
        </p:nvGraphicFramePr>
        <p:xfrm>
          <a:off x="1295400" y="3672758"/>
          <a:ext cx="1828800" cy="512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9" name="Equation" r:id="rId10" imgW="1295400" imgH="241300" progId="Equation.3">
                  <p:embed/>
                </p:oleObj>
              </mc:Choice>
              <mc:Fallback>
                <p:oleObj name="Equation" r:id="rId10" imgW="1295400" imgH="241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672758"/>
                        <a:ext cx="1828800" cy="5121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495298"/>
              </p:ext>
            </p:extLst>
          </p:nvPr>
        </p:nvGraphicFramePr>
        <p:xfrm>
          <a:off x="2895600" y="3962400"/>
          <a:ext cx="4495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0" name="Equation" r:id="rId12" imgW="1981200" imgH="254000" progId="Equation.3">
                  <p:embed/>
                </p:oleObj>
              </mc:Choice>
              <mc:Fallback>
                <p:oleObj name="Equation" r:id="rId12" imgW="1981200" imgH="254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962400"/>
                        <a:ext cx="4495800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343780"/>
              </p:ext>
            </p:extLst>
          </p:nvPr>
        </p:nvGraphicFramePr>
        <p:xfrm>
          <a:off x="4018440" y="4810125"/>
          <a:ext cx="163608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1" name="Equation" r:id="rId14" imgW="888614" imgH="215806" progId="Equation.3">
                  <p:embed/>
                </p:oleObj>
              </mc:Choice>
              <mc:Fallback>
                <p:oleObj name="Equation" r:id="rId14" imgW="888614" imgH="215806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8440" y="4810125"/>
                        <a:ext cx="1636080" cy="371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472726"/>
              </p:ext>
            </p:extLst>
          </p:nvPr>
        </p:nvGraphicFramePr>
        <p:xfrm>
          <a:off x="3200400" y="5257800"/>
          <a:ext cx="2286000" cy="461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2" name="Equation" r:id="rId16" imgW="1397000" imgH="241300" progId="Equation.3">
                  <p:embed/>
                </p:oleObj>
              </mc:Choice>
              <mc:Fallback>
                <p:oleObj name="Equation" r:id="rId16" imgW="1397000" imgH="2413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257800"/>
                        <a:ext cx="2286000" cy="4619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78600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singular value decomposition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The     are singular values for matrix A.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The vectors    are the </a:t>
            </a:r>
            <a:r>
              <a:rPr lang="en-GB" sz="2800" dirty="0" err="1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i</a:t>
            </a:r>
            <a:r>
              <a:rPr lang="en-GB" sz="2800" baseline="30000" dirty="0" err="1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left singular vectors.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The vectors     are the </a:t>
            </a:r>
            <a:r>
              <a:rPr lang="en-GB" sz="2800" dirty="0" err="1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i</a:t>
            </a:r>
            <a:r>
              <a:rPr lang="en-GB" sz="2800" baseline="30000" dirty="0" err="1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</a:t>
            </a:r>
            <a:r>
              <a:rPr lang="en-GB" sz="2800" baseline="300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right singular vectors.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It is easy to verify by comparing the columns in  equations            and             that:</a:t>
            </a: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and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for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379341"/>
              </p:ext>
            </p:extLst>
          </p:nvPr>
        </p:nvGraphicFramePr>
        <p:xfrm>
          <a:off x="2438400" y="2057400"/>
          <a:ext cx="304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6" name="Equation" r:id="rId6" imgW="177646" imgH="228402" progId="Equation.3">
                  <p:embed/>
                </p:oleObj>
              </mc:Choice>
              <mc:Fallback>
                <p:oleObj name="Equation" r:id="rId6" imgW="177646" imgH="228402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057400"/>
                        <a:ext cx="30480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402107"/>
              </p:ext>
            </p:extLst>
          </p:nvPr>
        </p:nvGraphicFramePr>
        <p:xfrm>
          <a:off x="3581400" y="2514600"/>
          <a:ext cx="228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7" name="Equation" r:id="rId8" imgW="152334" imgH="228501" progId="Equation.3">
                  <p:embed/>
                </p:oleObj>
              </mc:Choice>
              <mc:Fallback>
                <p:oleObj name="Equation" r:id="rId8" imgW="152334" imgH="228501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14600"/>
                        <a:ext cx="22860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09983"/>
              </p:ext>
            </p:extLst>
          </p:nvPr>
        </p:nvGraphicFramePr>
        <p:xfrm>
          <a:off x="3581400" y="2971800"/>
          <a:ext cx="304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8" name="Equation" r:id="rId10" imgW="152334" imgH="228501" progId="Equation.3">
                  <p:embed/>
                </p:oleObj>
              </mc:Choice>
              <mc:Fallback>
                <p:oleObj name="Equation" r:id="rId10" imgW="152334" imgH="228501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971800"/>
                        <a:ext cx="30480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170792"/>
              </p:ext>
            </p:extLst>
          </p:nvPr>
        </p:nvGraphicFramePr>
        <p:xfrm>
          <a:off x="3352800" y="3810000"/>
          <a:ext cx="838200" cy="3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9" name="Equation" r:id="rId12" imgW="621760" imgH="177646" progId="Equation.3">
                  <p:embed/>
                </p:oleObj>
              </mc:Choice>
              <mc:Fallback>
                <p:oleObj name="Equation" r:id="rId12" imgW="621760" imgH="177646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810000"/>
                        <a:ext cx="838200" cy="3121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698171"/>
              </p:ext>
            </p:extLst>
          </p:nvPr>
        </p:nvGraphicFramePr>
        <p:xfrm>
          <a:off x="4953000" y="3779982"/>
          <a:ext cx="914400" cy="304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0" name="Equation" r:id="rId14" imgW="748975" imgH="203112" progId="Equation.3">
                  <p:embed/>
                </p:oleObj>
              </mc:Choice>
              <mc:Fallback>
                <p:oleObj name="Equation" r:id="rId14" imgW="748975" imgH="203112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779982"/>
                        <a:ext cx="914400" cy="3048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" name="Object 10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335318"/>
              </p:ext>
            </p:extLst>
          </p:nvPr>
        </p:nvGraphicFramePr>
        <p:xfrm>
          <a:off x="4038600" y="4038599"/>
          <a:ext cx="1371600" cy="601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" name="Equation" r:id="rId16" imgW="685800" imgH="228600" progId="Equation.3">
                  <p:embed/>
                </p:oleObj>
              </mc:Choice>
              <mc:Fallback>
                <p:oleObj name="Equation" r:id="rId16" imgW="6858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038599"/>
                        <a:ext cx="1371600" cy="6015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7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143921"/>
              </p:ext>
            </p:extLst>
          </p:nvPr>
        </p:nvGraphicFramePr>
        <p:xfrm>
          <a:off x="4038600" y="4640158"/>
          <a:ext cx="1219200" cy="541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" name="Equation" r:id="rId18" imgW="761669" imgH="241195" progId="Equation.3">
                  <p:embed/>
                </p:oleObj>
              </mc:Choice>
              <mc:Fallback>
                <p:oleObj name="Equation" r:id="rId18" imgW="761669" imgH="241195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640158"/>
                        <a:ext cx="1219200" cy="5414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9" name="Object 10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850459"/>
              </p:ext>
            </p:extLst>
          </p:nvPr>
        </p:nvGraphicFramePr>
        <p:xfrm>
          <a:off x="2438400" y="5562600"/>
          <a:ext cx="2057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" name="Equation" r:id="rId20" imgW="1002865" imgH="203112" progId="Equation.3">
                  <p:embed/>
                </p:oleObj>
              </mc:Choice>
              <mc:Fallback>
                <p:oleObj name="Equation" r:id="rId20" imgW="1002865" imgH="203112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562600"/>
                        <a:ext cx="2057400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14878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32164" y="35814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The measurement model for MUSIC is  provided below: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1" algn="just">
              <a:defRPr/>
            </a:pPr>
            <a:endParaRPr lang="en-US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algn="just">
              <a:defRPr/>
            </a:pPr>
            <a:r>
              <a:rPr lang="en-US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Here </a:t>
            </a:r>
            <a:r>
              <a:rPr lang="en-US" sz="2000" dirty="0">
                <a:latin typeface="Andalus" panose="02020603050405020304" pitchFamily="18" charset="-78"/>
                <a:cs typeface="Andalus" panose="02020603050405020304" pitchFamily="18" charset="-78"/>
              </a:rPr>
              <a:t>: </a:t>
            </a:r>
          </a:p>
          <a:p>
            <a:pPr lvl="1" algn="just">
              <a:defRPr/>
            </a:pPr>
            <a:r>
              <a:rPr lang="en-US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y(t</a:t>
            </a:r>
            <a:r>
              <a:rPr lang="en-US" sz="2000" dirty="0">
                <a:latin typeface="Andalus" panose="02020603050405020304" pitchFamily="18" charset="-78"/>
                <a:cs typeface="Andalus" panose="02020603050405020304" pitchFamily="18" charset="-78"/>
              </a:rPr>
              <a:t>)= data matrix, </a:t>
            </a:r>
          </a:p>
          <a:p>
            <a:pPr lvl="1" algn="just">
              <a:defRPr/>
            </a:pPr>
            <a:r>
              <a:rPr lang="en-US" sz="2000" dirty="0">
                <a:latin typeface="Andalus" panose="02020603050405020304" pitchFamily="18" charset="-78"/>
                <a:cs typeface="Andalus" panose="02020603050405020304" pitchFamily="18" charset="-78"/>
              </a:rPr>
              <a:t>                                is steering vector which </a:t>
            </a:r>
            <a:endParaRPr lang="en-US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algn="just">
              <a:defRPr/>
            </a:pPr>
            <a:r>
              <a:rPr lang="en-US" sz="20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    characterizes </a:t>
            </a:r>
            <a:r>
              <a:rPr lang="en-US" sz="2000" dirty="0">
                <a:latin typeface="Andalus" panose="02020603050405020304" pitchFamily="18" charset="-78"/>
                <a:cs typeface="Andalus" panose="02020603050405020304" pitchFamily="18" charset="-78"/>
              </a:rPr>
              <a:t>the signal subspace. </a:t>
            </a:r>
          </a:p>
          <a:p>
            <a:pPr lvl="1" algn="just">
              <a:defRPr/>
            </a:pPr>
            <a:r>
              <a:rPr lang="en-US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n(t</a:t>
            </a:r>
            <a:r>
              <a:rPr lang="en-US" sz="2000" dirty="0">
                <a:latin typeface="Andalus" panose="02020603050405020304" pitchFamily="18" charset="-78"/>
                <a:cs typeface="Andalus" panose="02020603050405020304" pitchFamily="18" charset="-78"/>
              </a:rPr>
              <a:t>)= Additive Gaussian noise with zero mean. </a:t>
            </a:r>
          </a:p>
          <a:p>
            <a:pPr lvl="1" algn="just">
              <a:defRPr/>
            </a:pPr>
            <a:endParaRPr lang="en-US" sz="2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257800"/>
            <a:ext cx="2273825" cy="137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multiple signal classification (music)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815694"/>
              </p:ext>
            </p:extLst>
          </p:nvPr>
        </p:nvGraphicFramePr>
        <p:xfrm>
          <a:off x="3733800" y="3543899"/>
          <a:ext cx="290734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" name="Equation" r:id="rId6" imgW="1346200" imgH="203200" progId="Equation.3">
                  <p:embed/>
                </p:oleObj>
              </mc:Choice>
              <mc:Fallback>
                <p:oleObj name="Equation" r:id="rId6" imgW="1346200" imgH="203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543899"/>
                        <a:ext cx="2907345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589148"/>
              </p:ext>
            </p:extLst>
          </p:nvPr>
        </p:nvGraphicFramePr>
        <p:xfrm>
          <a:off x="1676400" y="5105400"/>
          <a:ext cx="18288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" name="Equation" r:id="rId8" imgW="1612900" imgH="228600" progId="Equation.3">
                  <p:embed/>
                </p:oleObj>
              </mc:Choice>
              <mc:Fallback>
                <p:oleObj name="Equation" r:id="rId8" imgW="16129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105400"/>
                        <a:ext cx="1828800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12231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90599" y="37338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1" algn="just">
              <a:defRPr/>
            </a:pPr>
            <a:r>
              <a:rPr lang="en-US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sz="2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algn="just">
              <a:defRPr/>
            </a:pPr>
            <a:endParaRPr lang="en-US" sz="2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multiple signal classification (music)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138560" y="2286000"/>
            <a:ext cx="7395840" cy="4223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buFont typeface="Wingdings" pitchFamily="2" charset="2"/>
              <a:buChar char="v"/>
              <a:defRPr/>
            </a:pP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basic framework for MUSIC is defined below:</a:t>
            </a:r>
          </a:p>
          <a:p>
            <a:pPr lvl="1" algn="just">
              <a:buFont typeface="Wingdings" pitchFamily="2" charset="2"/>
              <a:buChar char="§"/>
              <a:defRPr/>
            </a:pPr>
            <a:r>
              <a:rPr lang="en-US" sz="2000" dirty="0">
                <a:latin typeface="Andalus" pitchFamily="18" charset="-78"/>
                <a:cs typeface="Andalus" pitchFamily="18" charset="-78"/>
              </a:rPr>
              <a:t>Collect the data and estimate the array correlation matrix as : </a:t>
            </a:r>
            <a:endParaRPr lang="en-US" sz="2000" dirty="0" smtClean="0">
              <a:latin typeface="Andalus" pitchFamily="18" charset="-78"/>
              <a:cs typeface="Andalus" pitchFamily="18" charset="-78"/>
            </a:endParaRPr>
          </a:p>
          <a:p>
            <a:pPr marL="457200" lvl="1" indent="0" algn="just">
              <a:buNone/>
              <a:defRPr/>
            </a:pPr>
            <a:r>
              <a:rPr lang="en-US" sz="2000" dirty="0">
                <a:latin typeface="Andalus" pitchFamily="18" charset="-78"/>
                <a:cs typeface="Andalus" pitchFamily="18" charset="-78"/>
              </a:rPr>
              <a:t> </a:t>
            </a:r>
          </a:p>
          <a:p>
            <a:pPr marL="0" lvl="0" indent="0" algn="just">
              <a:buNone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algn="just"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Solve </a:t>
            </a:r>
            <a:r>
              <a:rPr lang="en-US" sz="2000" dirty="0">
                <a:latin typeface="Andalus" pitchFamily="18" charset="-78"/>
                <a:cs typeface="Andalus" pitchFamily="18" charset="-78"/>
              </a:rPr>
              <a:t>the </a:t>
            </a: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SVD </a:t>
            </a:r>
            <a:r>
              <a:rPr lang="en-US" sz="2000" dirty="0">
                <a:latin typeface="Andalus" pitchFamily="18" charset="-78"/>
                <a:cs typeface="Andalus" pitchFamily="18" charset="-78"/>
              </a:rPr>
              <a:t>of full rank correlation matrix. Notice that the principle </a:t>
            </a: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Singular </a:t>
            </a:r>
            <a:r>
              <a:rPr lang="en-US" sz="2000" dirty="0">
                <a:latin typeface="Andalus" pitchFamily="18" charset="-78"/>
                <a:cs typeface="Andalus" pitchFamily="18" charset="-78"/>
              </a:rPr>
              <a:t>vectors with </a:t>
            </a: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large Singular </a:t>
            </a:r>
            <a:r>
              <a:rPr lang="en-US" sz="2000" dirty="0">
                <a:latin typeface="Andalus" pitchFamily="18" charset="-78"/>
                <a:cs typeface="Andalus" pitchFamily="18" charset="-78"/>
              </a:rPr>
              <a:t>values span the signal subspace while with smaller </a:t>
            </a: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Singular </a:t>
            </a:r>
            <a:r>
              <a:rPr lang="en-US" sz="2000" dirty="0">
                <a:latin typeface="Andalus" pitchFamily="18" charset="-78"/>
                <a:cs typeface="Andalus" pitchFamily="18" charset="-78"/>
              </a:rPr>
              <a:t>values span the noise subspace. </a:t>
            </a:r>
          </a:p>
          <a:p>
            <a:pPr lvl="1" algn="just">
              <a:buFont typeface="Wingdings" pitchFamily="2" charset="2"/>
              <a:buChar char="§"/>
              <a:defRPr/>
            </a:pPr>
            <a:r>
              <a:rPr lang="en-US" sz="2000" dirty="0">
                <a:latin typeface="Andalus" pitchFamily="18" charset="-78"/>
                <a:cs typeface="Andalus" pitchFamily="18" charset="-78"/>
              </a:rPr>
              <a:t>Evaluate </a:t>
            </a: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       which </a:t>
            </a:r>
            <a:r>
              <a:rPr lang="en-US" sz="2000" dirty="0">
                <a:latin typeface="Andalus" pitchFamily="18" charset="-78"/>
                <a:cs typeface="Andalus" pitchFamily="18" charset="-78"/>
              </a:rPr>
              <a:t>is given by </a:t>
            </a:r>
            <a:r>
              <a:rPr lang="en-US" sz="2000" dirty="0" smtClean="0">
                <a:latin typeface="Andalus" pitchFamily="18" charset="-78"/>
                <a:cs typeface="Andalus" pitchFamily="18" charset="-78"/>
              </a:rPr>
              <a:t>:</a:t>
            </a:r>
          </a:p>
          <a:p>
            <a:pPr lvl="1" algn="just">
              <a:buFont typeface="Wingdings" pitchFamily="2" charset="2"/>
              <a:buChar char="§"/>
              <a:defRPr/>
            </a:pPr>
            <a:endParaRPr lang="en-US" sz="2000" dirty="0" smtClean="0">
              <a:latin typeface="Andalus" pitchFamily="18" charset="-78"/>
              <a:cs typeface="Andalus" pitchFamily="18" charset="-78"/>
            </a:endParaRPr>
          </a:p>
          <a:p>
            <a:pPr marL="457200" lvl="1" indent="0" algn="just">
              <a:buNone/>
              <a:defRPr/>
            </a:pPr>
            <a:endParaRPr lang="en-US" sz="2000" dirty="0">
              <a:latin typeface="Andalus" pitchFamily="18" charset="-78"/>
              <a:cs typeface="Andalus" pitchFamily="18" charset="-78"/>
            </a:endParaRPr>
          </a:p>
          <a:p>
            <a:pPr marL="457200" lvl="1" indent="0" algn="just">
              <a:buNone/>
              <a:defRPr/>
            </a:pPr>
            <a:endParaRPr lang="en-US" sz="2000" dirty="0">
              <a:latin typeface="Andalus" pitchFamily="18" charset="-78"/>
              <a:cs typeface="Andalus" pitchFamily="18" charset="-78"/>
            </a:endParaRPr>
          </a:p>
          <a:p>
            <a:pPr lvl="1" algn="just">
              <a:buFont typeface="Wingdings" pitchFamily="2" charset="2"/>
              <a:buChar char="§"/>
              <a:defRPr/>
            </a:pPr>
            <a:endParaRPr lang="en-US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0" indent="0" algn="just">
              <a:buNone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0" indent="0" algn="just">
              <a:buNone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0" indent="0" algn="just">
              <a:buNone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>
              <a:buFont typeface="Wingdings" pitchFamily="2" charset="2"/>
              <a:buChar char="v"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 algn="just">
              <a:buFont typeface="Wingdings" pitchFamily="2" charset="2"/>
              <a:buChar char="v"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57200" lvl="1" indent="0" algn="just">
              <a:buNone/>
              <a:defRPr/>
            </a:pP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just">
              <a:buNone/>
              <a:defRPr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just">
              <a:buNone/>
              <a:defRPr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 algn="just">
              <a:buFont typeface="Wingdings" pitchFamily="2" charset="2"/>
              <a:buChar char="v"/>
              <a:defRPr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just">
              <a:buNone/>
              <a:defRPr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>
              <a:buFont typeface="Wingdings" pitchFamily="2" charset="2"/>
              <a:buChar char="v"/>
              <a:defRPr/>
            </a:pP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>
              <a:buFont typeface="Wingdings" pitchFamily="2" charset="2"/>
              <a:buChar char="v"/>
              <a:defRPr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>
              <a:buFont typeface="Wingdings" pitchFamily="2" charset="2"/>
              <a:buChar char="v"/>
              <a:defRPr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>
              <a:buNone/>
              <a:defRPr/>
            </a:pPr>
            <a:endParaRPr lang="en-US" sz="4400" dirty="0" smtClean="0">
              <a:latin typeface="Andalus" pitchFamily="18" charset="-78"/>
              <a:cs typeface="Andalus" pitchFamily="18" charset="-78"/>
            </a:endParaRPr>
          </a:p>
          <a:p>
            <a:pPr>
              <a:buFont typeface="Wingdings" pitchFamily="2" charset="2"/>
              <a:buChar char="v"/>
              <a:defRPr/>
            </a:pPr>
            <a:endParaRPr lang="en-US" sz="4400" dirty="0" smtClean="0">
              <a:latin typeface="Andalus" pitchFamily="18" charset="-78"/>
              <a:cs typeface="Andalus" pitchFamily="18" charset="-78"/>
            </a:endParaRPr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311570"/>
              </p:ext>
            </p:extLst>
          </p:nvPr>
        </p:nvGraphicFramePr>
        <p:xfrm>
          <a:off x="2743200" y="3048000"/>
          <a:ext cx="4648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1" name="Equation" r:id="rId6" imgW="2273300" imgH="254000" progId="Equation.3">
                  <p:embed/>
                </p:oleObj>
              </mc:Choice>
              <mc:Fallback>
                <p:oleObj name="Equation" r:id="rId6" imgW="22733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048000"/>
                        <a:ext cx="4648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55669"/>
              </p:ext>
            </p:extLst>
          </p:nvPr>
        </p:nvGraphicFramePr>
        <p:xfrm>
          <a:off x="2895600" y="5181600"/>
          <a:ext cx="4365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2" name="Equation" r:id="rId8" imgW="342751" imgH="203112" progId="Equation.3">
                  <p:embed/>
                </p:oleObj>
              </mc:Choice>
              <mc:Fallback>
                <p:oleObj name="Equation" r:id="rId8" imgW="342751" imgH="203112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181600"/>
                        <a:ext cx="43656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911325"/>
              </p:ext>
            </p:extLst>
          </p:nvPr>
        </p:nvGraphicFramePr>
        <p:xfrm>
          <a:off x="3657600" y="5518880"/>
          <a:ext cx="2819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3" name="Equation" r:id="rId10" imgW="1663700" imgH="444500" progId="Equation.3">
                  <p:embed/>
                </p:oleObj>
              </mc:Choice>
              <mc:Fallback>
                <p:oleObj name="Equation" r:id="rId10" imgW="1663700" imgH="4445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518880"/>
                        <a:ext cx="28194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24056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Signal processing techniques for brain source localization: multiple sparse priors (MSP)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0" y="2133600"/>
            <a:ext cx="8077200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Bayesian Framework based Multiple Sparse Priors (MSP)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18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Developed by Karl Friston and Jose’ David Lopez in 2014.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18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Works upon the principle of Bayesian approaches. 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The noise is assumed to be Gaussian.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  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  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Hence, the estimated value of current density is given by: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724554"/>
              </p:ext>
            </p:extLst>
          </p:nvPr>
        </p:nvGraphicFramePr>
        <p:xfrm>
          <a:off x="2895600" y="3200400"/>
          <a:ext cx="3048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9" name="Equation" r:id="rId6" imgW="1524000" imgH="419100" progId="Equation.3">
                  <p:embed/>
                </p:oleObj>
              </mc:Choice>
              <mc:Fallback>
                <p:oleObj name="Equation" r:id="rId6" imgW="1524000" imgH="419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200400"/>
                        <a:ext cx="3048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216649"/>
              </p:ext>
            </p:extLst>
          </p:nvPr>
        </p:nvGraphicFramePr>
        <p:xfrm>
          <a:off x="2971800" y="5029200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0" name="Equation" r:id="rId8" imgW="1040948" imgH="228501" progId="Equation.3">
                  <p:embed/>
                </p:oleObj>
              </mc:Choice>
              <mc:Fallback>
                <p:oleObj name="Equation" r:id="rId8" imgW="1040948" imgH="228501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029200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388115"/>
              </p:ext>
            </p:extLst>
          </p:nvPr>
        </p:nvGraphicFramePr>
        <p:xfrm>
          <a:off x="2590800" y="5638800"/>
          <a:ext cx="3641725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1" name="Equation" r:id="rId10" imgW="1574640" imgH="241200" progId="Equation.DSMT4">
                  <p:embed/>
                </p:oleObj>
              </mc:Choice>
              <mc:Fallback>
                <p:oleObj name="Equation" r:id="rId10" imgW="1574640" imgH="241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638800"/>
                        <a:ext cx="3641725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64424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Some Research results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4" t="19972" r="7371" b="28525"/>
          <a:stretch/>
        </p:blipFill>
        <p:spPr bwMode="auto">
          <a:xfrm>
            <a:off x="1019082" y="1066800"/>
            <a:ext cx="3817398" cy="304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1" r="6435" b="5136"/>
          <a:stretch/>
        </p:blipFill>
        <p:spPr bwMode="auto">
          <a:xfrm>
            <a:off x="4581236" y="1295400"/>
            <a:ext cx="4151050" cy="30775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 Box 81"/>
          <p:cNvSpPr txBox="1"/>
          <p:nvPr/>
        </p:nvSpPr>
        <p:spPr>
          <a:xfrm>
            <a:off x="2021205" y="4643096"/>
            <a:ext cx="4760595" cy="243785"/>
          </a:xfrm>
          <a:prstGeom prst="rect">
            <a:avLst/>
          </a:prstGeom>
          <a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>
                <a:effectLst/>
                <a:latin typeface="Times New Roman"/>
                <a:ea typeface="Times New Roman"/>
              </a:rPr>
              <a:t>Generated source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activity at </a:t>
            </a:r>
            <a:r>
              <a:rPr lang="en-US" sz="1200" b="1" dirty="0">
                <a:effectLst/>
                <a:latin typeface="Times New Roman"/>
                <a:ea typeface="Times New Roman"/>
              </a:rPr>
              <a:t>SNR=5dB</a:t>
            </a:r>
          </a:p>
        </p:txBody>
      </p:sp>
    </p:spTree>
    <p:extLst>
      <p:ext uri="{BB962C8B-B14F-4D97-AF65-F5344CB8AC3E}">
        <p14:creationId xmlns:p14="http://schemas.microsoft.com/office/powerpoint/2010/main" val="512338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Some Research results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pic>
        <p:nvPicPr>
          <p:cNvPr id="10" name="Picture 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5" r="23044" b="11684"/>
          <a:stretch/>
        </p:blipFill>
        <p:spPr bwMode="auto">
          <a:xfrm>
            <a:off x="-685800" y="1362147"/>
            <a:ext cx="3664037" cy="17767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04" b="11055"/>
          <a:stretch/>
        </p:blipFill>
        <p:spPr bwMode="auto">
          <a:xfrm>
            <a:off x="1752600" y="1320538"/>
            <a:ext cx="4761230" cy="1716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5" b="11558"/>
          <a:stretch/>
        </p:blipFill>
        <p:spPr bwMode="auto">
          <a:xfrm>
            <a:off x="1586144" y="4038600"/>
            <a:ext cx="4761230" cy="17767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8" b="11557"/>
          <a:stretch/>
        </p:blipFill>
        <p:spPr bwMode="auto">
          <a:xfrm>
            <a:off x="4389120" y="1318967"/>
            <a:ext cx="4754880" cy="18630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Text Box 81"/>
          <p:cNvSpPr txBox="1"/>
          <p:nvPr/>
        </p:nvSpPr>
        <p:spPr>
          <a:xfrm>
            <a:off x="609600" y="3505199"/>
            <a:ext cx="1752600" cy="243785"/>
          </a:xfrm>
          <a:prstGeom prst="rect">
            <a:avLst/>
          </a:prstGeom>
          <a:blipFill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MSP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8" name="Text Box 81"/>
          <p:cNvSpPr txBox="1"/>
          <p:nvPr/>
        </p:nvSpPr>
        <p:spPr>
          <a:xfrm>
            <a:off x="2595159" y="3512269"/>
            <a:ext cx="2743199" cy="243785"/>
          </a:xfrm>
          <a:prstGeom prst="rect">
            <a:avLst/>
          </a:prstGeom>
          <a:blipFill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LORETA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9" name="Text Box 81"/>
          <p:cNvSpPr txBox="1"/>
          <p:nvPr/>
        </p:nvSpPr>
        <p:spPr>
          <a:xfrm>
            <a:off x="2574444" y="6120428"/>
            <a:ext cx="2743199" cy="243785"/>
          </a:xfrm>
          <a:prstGeom prst="rect">
            <a:avLst/>
          </a:prstGeom>
          <a:blipFill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MNE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20" name="Text Box 81"/>
          <p:cNvSpPr txBox="1"/>
          <p:nvPr/>
        </p:nvSpPr>
        <p:spPr>
          <a:xfrm>
            <a:off x="5572677" y="3515918"/>
            <a:ext cx="2504524" cy="276999"/>
          </a:xfrm>
          <a:prstGeom prst="rect">
            <a:avLst/>
          </a:prstGeom>
          <a:blipFill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>
                <a:latin typeface="Times New Roman"/>
                <a:ea typeface="Times New Roman"/>
              </a:rPr>
              <a:t>M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-MSP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293676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Some Research results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pic>
        <p:nvPicPr>
          <p:cNvPr id="10" name="Picture 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0" t="19417" r="10800" b="28156"/>
          <a:stretch/>
        </p:blipFill>
        <p:spPr bwMode="auto">
          <a:xfrm>
            <a:off x="1022350" y="965775"/>
            <a:ext cx="3549650" cy="3340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219199"/>
            <a:ext cx="4952999" cy="367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 Box 81"/>
          <p:cNvSpPr txBox="1"/>
          <p:nvPr/>
        </p:nvSpPr>
        <p:spPr>
          <a:xfrm>
            <a:off x="1658302" y="4750774"/>
            <a:ext cx="4760595" cy="276999"/>
          </a:xfrm>
          <a:prstGeom prst="rect">
            <a:avLst/>
          </a:prstGeom>
          <a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>
                <a:effectLst/>
                <a:latin typeface="Times New Roman"/>
                <a:ea typeface="Times New Roman"/>
              </a:rPr>
              <a:t>Generated source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activity at SNR=12dB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411123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Some Research results </a:t>
            </a:r>
            <a:endParaRPr lang="en-US" sz="32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1" name="Text Box 81"/>
          <p:cNvSpPr txBox="1"/>
          <p:nvPr/>
        </p:nvSpPr>
        <p:spPr>
          <a:xfrm>
            <a:off x="609600" y="3505199"/>
            <a:ext cx="1752600" cy="243785"/>
          </a:xfrm>
          <a:prstGeom prst="rect">
            <a:avLst/>
          </a:prstGeom>
          <a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MSP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 Box 81"/>
          <p:cNvSpPr txBox="1"/>
          <p:nvPr/>
        </p:nvSpPr>
        <p:spPr>
          <a:xfrm>
            <a:off x="2595159" y="3505199"/>
            <a:ext cx="2743199" cy="243785"/>
          </a:xfrm>
          <a:prstGeom prst="rect">
            <a:avLst/>
          </a:prstGeom>
          <a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LORETA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3" name="Text Box 81"/>
          <p:cNvSpPr txBox="1"/>
          <p:nvPr/>
        </p:nvSpPr>
        <p:spPr>
          <a:xfrm>
            <a:off x="2574444" y="6120428"/>
            <a:ext cx="2743199" cy="243785"/>
          </a:xfrm>
          <a:prstGeom prst="rect">
            <a:avLst/>
          </a:prstGeom>
          <a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MNE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6" name="Text Box 81"/>
          <p:cNvSpPr txBox="1"/>
          <p:nvPr/>
        </p:nvSpPr>
        <p:spPr>
          <a:xfrm>
            <a:off x="5572677" y="3521044"/>
            <a:ext cx="2504524" cy="243785"/>
          </a:xfrm>
          <a:prstGeom prst="rect">
            <a:avLst/>
          </a:prstGeom>
          <a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1200" b="1" dirty="0" smtClean="0">
                <a:effectLst/>
                <a:latin typeface="Times New Roman"/>
                <a:ea typeface="Times New Roman"/>
              </a:rPr>
              <a:t>M-MSP results</a:t>
            </a:r>
            <a:endParaRPr lang="en-US" sz="12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7" name="Picture 16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8" t="61090" r="-28808" b="11020"/>
          <a:stretch/>
        </p:blipFill>
        <p:spPr bwMode="auto">
          <a:xfrm>
            <a:off x="5792938" y="1362710"/>
            <a:ext cx="4761230" cy="1914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0" r="24339" b="11808"/>
          <a:stretch/>
        </p:blipFill>
        <p:spPr bwMode="auto">
          <a:xfrm>
            <a:off x="-479714" y="1380478"/>
            <a:ext cx="3602404" cy="18713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06" b="11307"/>
          <a:stretch/>
        </p:blipFill>
        <p:spPr bwMode="auto">
          <a:xfrm>
            <a:off x="1821818" y="1362710"/>
            <a:ext cx="4761230" cy="18802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5" b="11558"/>
          <a:stretch/>
        </p:blipFill>
        <p:spPr bwMode="auto">
          <a:xfrm>
            <a:off x="1776569" y="4038600"/>
            <a:ext cx="4754880" cy="18370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34895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98236" y="1459901"/>
            <a:ext cx="7467600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The </a:t>
            </a: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Human brain is most complex organ with 10</a:t>
            </a:r>
            <a:r>
              <a:rPr lang="en-US" baseline="30000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12 </a:t>
            </a: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neurons which are interconnected via axons and dendrites and 10</a:t>
            </a:r>
            <a:r>
              <a:rPr lang="en-US" baseline="30000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15</a:t>
            </a: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synaptic connections</a:t>
            </a:r>
            <a:r>
              <a:rPr lang="en-US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.</a:t>
            </a: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This complex structure allows it to release/absorb quintillion of neuro-transmitter and neuro-modulator molecules per </a:t>
            </a:r>
            <a:r>
              <a:rPr lang="en-US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second.</a:t>
            </a: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The metabolism phenomenon of the brain can be analyzed </a:t>
            </a:r>
            <a:r>
              <a:rPr lang="en-US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through </a:t>
            </a: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radioactively </a:t>
            </a:r>
            <a:r>
              <a:rPr lang="en-US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labeled </a:t>
            </a:r>
            <a:r>
              <a:rPr lang="en-US" dirty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organic molecules or probes that are involved in the processes of interest such as glucose metabolism or dopamine </a:t>
            </a:r>
            <a:r>
              <a:rPr lang="en-US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synthesis. </a:t>
            </a:r>
            <a:endParaRPr lang="en-GB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40589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Final remarks </a:t>
            </a:r>
            <a:endParaRPr lang="en-US" sz="48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The aim of this presentation was to discuss brain source imaging, it’s applications for healthcare systems and signal processing techniques which are used for localizing active brain sources.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For this, we tried to address the topics through derivations and some of research results were provided as an aid for our discussion. 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The future talk may address specifically Bayesian method for optimized brain source localization. </a:t>
            </a: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961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7473" y="374071"/>
            <a:ext cx="78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Research Outcomes</a:t>
            </a:r>
          </a:p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a) publications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14400" y="976135"/>
            <a:ext cx="6248400" cy="5888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Munsif Ali Jatoi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Nidal Kamel, Aamir Saeed Malik, Ibrahima Faye, Jose’ Miguel Sanchez Bornot, Tahamina Begum, “EEG based Brain Source Localization Using Visual Stimuli,” </a:t>
            </a:r>
            <a:r>
              <a:rPr lang="en-US" sz="1600" i="1" dirty="0">
                <a:latin typeface="Andalus" panose="02020603050405020304" pitchFamily="18" charset="-78"/>
                <a:cs typeface="Andalus" panose="02020603050405020304" pitchFamily="18" charset="-78"/>
              </a:rPr>
              <a:t>International Journal of Imaging Systems and Technology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Wiley, Vol.26 (1), pp. 55-64, 2016. Wiley.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(IF: 1.30</a:t>
            </a:r>
            <a:r>
              <a:rPr lang="en-US" sz="1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  <a:endParaRPr lang="en-US" sz="16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US" sz="1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Munsif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Ali Jatoi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Nidal Kamel, Aamir Saeed Malik, Ibrahima Faye, Tahamina   Begum, “A Survey of Methods Used For Source Localization Using EEG Signals,” </a:t>
            </a:r>
            <a:r>
              <a:rPr lang="en-US" sz="1600" i="1" dirty="0">
                <a:latin typeface="Andalus" panose="02020603050405020304" pitchFamily="18" charset="-78"/>
                <a:cs typeface="Andalus" panose="02020603050405020304" pitchFamily="18" charset="-78"/>
              </a:rPr>
              <a:t>Biomedical Processing and Control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Elsevier, Vol. 11, pp.42-52, May 2014.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(IF: 1.419)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doi:10.1016/j.bspc.2014.01.009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 Munsif Ali Jatoi, 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Nidal Kamel, Aamir Saeed Malik, Ibrahima Faye, “EEG Based Brain Source Localization Comparison of sLORETA and eLORETA,” </a:t>
            </a:r>
            <a:r>
              <a:rPr lang="en-US" sz="1600" i="1" dirty="0">
                <a:latin typeface="Andalus" panose="02020603050405020304" pitchFamily="18" charset="-78"/>
                <a:cs typeface="Andalus" panose="02020603050405020304" pitchFamily="18" charset="-78"/>
              </a:rPr>
              <a:t>Australasian Physical &amp; Engineering Sciences in Medicine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Springer. Vol. 37, pp. 713-721 (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IF: 0.882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) DOI: 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10.1007/s13246-014-0308-3</a:t>
            </a:r>
            <a:endParaRPr lang="en-MY" sz="1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981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9362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14400" y="1315125"/>
            <a:ext cx="6248400" cy="5314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4"/>
            </a:pPr>
            <a:r>
              <a:rPr lang="en-US" sz="1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Munsif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Ali Jatoi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Nidal Kamel, Jose’ Lopez David, Ibrahima Faye, Aamir Saeed Malik, “Bayesian 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Algorithm 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Based Localization of Brain 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Source 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Activity Using EEG Signals,” 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Current Medical Imaging Reviews. (</a:t>
            </a:r>
            <a:r>
              <a:rPr lang="en-US" sz="1600" i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Final Reviews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) </a:t>
            </a:r>
            <a:r>
              <a:rPr lang="en-US" sz="1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(IF:0.61) 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4"/>
            </a:pP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Munsif Ali Jatoi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Tahamina Begum, “EEG Source Localization Using EEG Signals,” EEG/ERP Analysis: Methods and Applications. CRC Taylor and Francis, US. ISBN 9781482224696</a:t>
            </a:r>
            <a:r>
              <a:rPr lang="en-US" sz="1400" dirty="0">
                <a:latin typeface="Andalus" panose="02020603050405020304" pitchFamily="18" charset="-78"/>
                <a:cs typeface="Andalus" panose="02020603050405020304" pitchFamily="18" charset="-78"/>
              </a:rPr>
              <a:t>. </a:t>
            </a:r>
            <a:endParaRPr lang="en-US" sz="1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4"/>
            </a:pP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Munsif Ali Jatoi, 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Nidal Kamel, Aamir Saeed Malik, Ibrahima Faye, Jose’ Miguel Sanchez Bornot, Tahamina Begum, “BEM based Solution of Forward Problem for Brain Source Estimation,” </a:t>
            </a:r>
            <a:r>
              <a:rPr lang="en-US" sz="1600" i="1" dirty="0">
                <a:latin typeface="Andalus" panose="02020603050405020304" pitchFamily="18" charset="-78"/>
                <a:cs typeface="Andalus" panose="02020603050405020304" pitchFamily="18" charset="-78"/>
              </a:rPr>
              <a:t>IEEE-ICSIPA 2015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Kuala Lumpur, Malaysia.</a:t>
            </a:r>
            <a:endParaRPr lang="en-MY" sz="1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sz="1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4"/>
            </a:pPr>
            <a:endParaRPr lang="en-MY" sz="1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981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907473" y="374071"/>
            <a:ext cx="78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Research Outcomes</a:t>
            </a:r>
          </a:p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a) publications</a:t>
            </a:r>
          </a:p>
        </p:txBody>
      </p:sp>
    </p:spTree>
    <p:extLst>
      <p:ext uri="{BB962C8B-B14F-4D97-AF65-F5344CB8AC3E}">
        <p14:creationId xmlns:p14="http://schemas.microsoft.com/office/powerpoint/2010/main" val="2383208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14400" y="1053080"/>
            <a:ext cx="6248400" cy="618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7"/>
            </a:pPr>
            <a:r>
              <a:rPr lang="en-US" sz="1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Munsif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Ali Jatoi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Nidal Kamel, Aamir Saeed Malik, Ibrahima Faye, Tahamina Begum,  “Representing EEG Source Localization Using Finite Element Method,” </a:t>
            </a:r>
            <a:r>
              <a:rPr lang="en-US" sz="1600" i="1" dirty="0">
                <a:latin typeface="Andalus" panose="02020603050405020304" pitchFamily="18" charset="-78"/>
                <a:cs typeface="Andalus" panose="02020603050405020304" pitchFamily="18" charset="-78"/>
              </a:rPr>
              <a:t>IEEE-ICCSCE 2013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, Penang, Malaysia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7"/>
            </a:pPr>
            <a:r>
              <a:rPr lang="en-MY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Munsif Ali Jatoi, </a:t>
            </a:r>
            <a:r>
              <a:rPr lang="en-MY" sz="1600" dirty="0">
                <a:latin typeface="Andalus" panose="02020603050405020304" pitchFamily="18" charset="-78"/>
                <a:cs typeface="Andalus" panose="02020603050405020304" pitchFamily="18" charset="-78"/>
              </a:rPr>
              <a:t>Nidal Kamel, Jose’ David Lopez, Ibrahima Faye, Aamir Saeed Malik, “</a:t>
            </a:r>
            <a:r>
              <a:rPr lang="en-MY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MSP based Source Localization Using EEG Signals</a:t>
            </a:r>
            <a:r>
              <a:rPr lang="en-MY" sz="1600" dirty="0">
                <a:latin typeface="Andalus" panose="02020603050405020304" pitchFamily="18" charset="-78"/>
                <a:cs typeface="Andalus" panose="02020603050405020304" pitchFamily="18" charset="-78"/>
              </a:rPr>
              <a:t>,” </a:t>
            </a:r>
            <a:r>
              <a:rPr lang="en-MY" sz="1600" i="1" dirty="0">
                <a:latin typeface="Andalus" panose="02020603050405020304" pitchFamily="18" charset="-78"/>
                <a:cs typeface="Andalus" panose="02020603050405020304" pitchFamily="18" charset="-78"/>
              </a:rPr>
              <a:t>IEEE-ICIAS</a:t>
            </a:r>
            <a:r>
              <a:rPr lang="en-MY" sz="1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MY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2016, KL, Malaysia.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7"/>
            </a:pPr>
            <a:r>
              <a:rPr lang="en-MY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Munsif Ali Jatoi, </a:t>
            </a:r>
            <a:r>
              <a:rPr lang="en-MY" sz="1600" dirty="0">
                <a:latin typeface="Andalus" panose="02020603050405020304" pitchFamily="18" charset="-78"/>
                <a:cs typeface="Andalus" panose="02020603050405020304" pitchFamily="18" charset="-78"/>
              </a:rPr>
              <a:t>Nidal </a:t>
            </a:r>
            <a:r>
              <a:rPr lang="en-MY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Kamel, S.H.A. Musavi, “Framework for Estimating Active Brain Sources Using MUSIC and ROOT MUSIC,” </a:t>
            </a:r>
            <a:r>
              <a:rPr lang="en-US" sz="1600" i="1" dirty="0" smtClean="0">
                <a:latin typeface="Andalus" pitchFamily="18" charset="-78"/>
                <a:cs typeface="Andalus" pitchFamily="18" charset="-78"/>
              </a:rPr>
              <a:t>IEEE-ICIEECT </a:t>
            </a:r>
            <a:r>
              <a:rPr lang="en-US" sz="1600" dirty="0" smtClean="0">
                <a:latin typeface="Andalus" pitchFamily="18" charset="-78"/>
                <a:cs typeface="Andalus" pitchFamily="18" charset="-78"/>
              </a:rPr>
              <a:t>2017, Karachi, Pakistan. </a:t>
            </a:r>
            <a:r>
              <a:rPr lang="en-MY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7"/>
            </a:pPr>
            <a:r>
              <a:rPr lang="en-US" sz="1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Munsif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Ali Jatoi, 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Nidal Kamel, Aamir Saeed Malik, Ibrahima Faye, Tahamina   Begum, “Bayesian Algorithm based Brain Source Estimation using EEG Signals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,”</a:t>
            </a:r>
            <a:r>
              <a:rPr lang="en-MY" sz="1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1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Advances 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in Neuroinformatics 2015, Japan. </a:t>
            </a:r>
            <a:r>
              <a:rPr lang="en-US" sz="1600" b="1" dirty="0">
                <a:latin typeface="Andalus" panose="02020603050405020304" pitchFamily="18" charset="-78"/>
                <a:cs typeface="Andalus" panose="02020603050405020304" pitchFamily="18" charset="-78"/>
              </a:rPr>
              <a:t>(Abstract)</a:t>
            </a:r>
            <a:r>
              <a:rPr lang="en-US" sz="1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MY" sz="16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10"/>
            </a:pPr>
            <a:endParaRPr lang="en-US" sz="1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 startAt="10"/>
            </a:pPr>
            <a:endParaRPr lang="en-MY" sz="1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981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907473" y="374071"/>
            <a:ext cx="78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Research Outcomes</a:t>
            </a:r>
          </a:p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a) publications</a:t>
            </a:r>
          </a:p>
        </p:txBody>
      </p:sp>
    </p:spTree>
    <p:extLst>
      <p:ext uri="{BB962C8B-B14F-4D97-AF65-F5344CB8AC3E}">
        <p14:creationId xmlns:p14="http://schemas.microsoft.com/office/powerpoint/2010/main" val="20068497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07473" y="374071"/>
            <a:ext cx="78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Research Outcomes</a:t>
            </a:r>
          </a:p>
          <a:p>
            <a:pPr algn="ctr"/>
            <a:r>
              <a:rPr lang="en-US" sz="2800" kern="0" dirty="0">
                <a:solidFill>
                  <a:sysClr val="windowText" lastClr="000000"/>
                </a:solidFill>
                <a:latin typeface="Algerian" pitchFamily="82" charset="0"/>
              </a:rPr>
              <a:t>b</a:t>
            </a:r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) Patent filed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03034" y="1219200"/>
            <a:ext cx="5959766" cy="5914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MY" dirty="0">
                <a:latin typeface="Andalus" panose="02020603050405020304" pitchFamily="18" charset="-78"/>
                <a:cs typeface="Andalus" panose="02020603050405020304" pitchFamily="18" charset="-78"/>
              </a:rPr>
              <a:t>Modified Bayesian Based Technique For Brain Source Localization Using M/EEG Signal and Method Thereof. NO.: </a:t>
            </a:r>
            <a:r>
              <a:rPr lang="en-MY" b="1" dirty="0">
                <a:latin typeface="Andalus" panose="02020603050405020304" pitchFamily="18" charset="-78"/>
                <a:cs typeface="Andalus" panose="02020603050405020304" pitchFamily="18" charset="-78"/>
              </a:rPr>
              <a:t>PI </a:t>
            </a:r>
            <a:r>
              <a:rPr lang="en-MY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2016701940</a:t>
            </a:r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U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A 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Method of Finite Element Method for Brain Source Localization Using Electroencephalography (EEG) Signals and Functional Magnetic Resonance Imaging (fMRI) Images. NO.: </a:t>
            </a:r>
            <a:r>
              <a:rPr lang="en-US" b="1" dirty="0">
                <a:latin typeface="Andalus" panose="02020603050405020304" pitchFamily="18" charset="-78"/>
                <a:cs typeface="Andalus" panose="02020603050405020304" pitchFamily="18" charset="-78"/>
              </a:rPr>
              <a:t>PI 2013702517</a:t>
            </a:r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A System of Finite Element Method for Brain Source Localization Using Electroencephalography (EEG) Signals And Functional Magnetic Resonance Imaging (fMRI) Images.</a:t>
            </a:r>
            <a:r>
              <a:rPr lang="en-US" b="1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NO.:</a:t>
            </a:r>
            <a:r>
              <a:rPr lang="en-US" b="1" dirty="0">
                <a:latin typeface="Andalus" panose="02020603050405020304" pitchFamily="18" charset="-78"/>
                <a:cs typeface="Andalus" panose="02020603050405020304" pitchFamily="18" charset="-78"/>
              </a:rPr>
              <a:t> PI 2013702521</a:t>
            </a:r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en-MY" sz="1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endParaRPr lang="en-MY" sz="1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581400"/>
            <a:ext cx="1828799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8390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07473" y="374071"/>
            <a:ext cx="78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Research Outcomes</a:t>
            </a:r>
          </a:p>
          <a:p>
            <a:pPr algn="ctr"/>
            <a:r>
              <a:rPr lang="en-US" sz="2800" kern="0" dirty="0">
                <a:solidFill>
                  <a:sysClr val="windowText" lastClr="000000"/>
                </a:solidFill>
                <a:latin typeface="Algerian" pitchFamily="82" charset="0"/>
              </a:rPr>
              <a:t>b</a:t>
            </a:r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) Patent filed</a:t>
            </a: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581400"/>
            <a:ext cx="1828799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66801" y="1358441"/>
            <a:ext cx="67817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ndalus" pitchFamily="18" charset="-78"/>
                <a:cs typeface="Andalus" pitchFamily="18" charset="-78"/>
              </a:rPr>
              <a:t>4) Method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of Detection of Epileptic Seizures in EEG Signals. NO.: </a:t>
            </a:r>
            <a:endParaRPr lang="en-US" dirty="0" smtClean="0">
              <a:latin typeface="Andalus" pitchFamily="18" charset="-78"/>
              <a:cs typeface="Andalus" pitchFamily="18" charset="-78"/>
            </a:endParaRPr>
          </a:p>
          <a:p>
            <a:r>
              <a:rPr lang="en-US" b="1" dirty="0">
                <a:latin typeface="Andalus" pitchFamily="18" charset="-78"/>
                <a:cs typeface="Andalus" pitchFamily="18" charset="-78"/>
              </a:rPr>
              <a:t> </a:t>
            </a:r>
            <a:r>
              <a:rPr lang="en-US" b="1" dirty="0" smtClean="0">
                <a:latin typeface="Andalus" pitchFamily="18" charset="-78"/>
                <a:cs typeface="Andalus" pitchFamily="18" charset="-78"/>
              </a:rPr>
              <a:t>   PI 2013702510</a:t>
            </a:r>
          </a:p>
          <a:p>
            <a:endParaRPr lang="en-US" b="1" dirty="0"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AutoNum type="arabicParenR" startAt="5"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System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for Detection of Epileptic Seizures in EEG Signals. NO.: </a:t>
            </a:r>
            <a:endParaRPr lang="en-US" dirty="0" smtClean="0">
              <a:latin typeface="Andalus" pitchFamily="18" charset="-78"/>
              <a:cs typeface="Andalus" pitchFamily="18" charset="-78"/>
            </a:endParaRPr>
          </a:p>
          <a:p>
            <a:r>
              <a:rPr lang="en-US" b="1" dirty="0">
                <a:latin typeface="Andalus" pitchFamily="18" charset="-78"/>
                <a:cs typeface="Andalus" pitchFamily="18" charset="-78"/>
              </a:rPr>
              <a:t> </a:t>
            </a:r>
            <a:r>
              <a:rPr lang="en-US" b="1" dirty="0" smtClean="0">
                <a:latin typeface="Andalus" pitchFamily="18" charset="-78"/>
                <a:cs typeface="Andalus" pitchFamily="18" charset="-78"/>
              </a:rPr>
              <a:t>     PI 2013702512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05604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75325" y="4417609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</a:t>
            </a:r>
          </a:p>
          <a:p>
            <a:r>
              <a:rPr lang="en-GB" sz="2800" dirty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GB" sz="2800" dirty="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             </a:t>
            </a:r>
          </a:p>
          <a:p>
            <a:pPr marL="571500" indent="-571500">
              <a:buFont typeface="Wingdings" pitchFamily="2" charset="2"/>
              <a:buChar char="Ø"/>
            </a:pP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28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07473" y="374071"/>
            <a:ext cx="784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Research Outcomes</a:t>
            </a:r>
          </a:p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c) Awards</a:t>
            </a: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581400"/>
            <a:ext cx="1828799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25946" y="1235241"/>
            <a:ext cx="6781800" cy="511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arenR"/>
            </a:pPr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Munsif </a:t>
            </a:r>
            <a:r>
              <a:rPr lang="en-US" b="1" dirty="0">
                <a:latin typeface="Andalus" panose="02020603050405020304" pitchFamily="18" charset="-78"/>
                <a:cs typeface="Andalus" panose="02020603050405020304" pitchFamily="18" charset="-78"/>
              </a:rPr>
              <a:t>Ali Jatoi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, Nidal Kamel, Aamir Saeed Malik, Arslan Shahid, “High Resolution Brain Source Localization Using EEG Signals, ” ITEX 2014, 8 May2014-10 May 2014, KLCC, Malaysia. Awarded </a:t>
            </a:r>
            <a:r>
              <a:rPr lang="en-US" b="1" i="1" dirty="0">
                <a:latin typeface="Andalus" panose="02020603050405020304" pitchFamily="18" charset="-78"/>
                <a:cs typeface="Andalus" panose="02020603050405020304" pitchFamily="18" charset="-78"/>
              </a:rPr>
              <a:t>Silver Medal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on 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achievements</a:t>
            </a:r>
            <a:r>
              <a:rPr lang="en-U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pPr lvl="0">
              <a:lnSpc>
                <a:spcPct val="150000"/>
              </a:lnSpc>
            </a:pPr>
            <a:endParaRPr lang="en-MY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R" startAt="2"/>
            </a:pPr>
            <a:r>
              <a:rPr lang="en-US" b="1" dirty="0">
                <a:latin typeface="Andalus" panose="02020603050405020304" pitchFamily="18" charset="-78"/>
                <a:cs typeface="Andalus" panose="02020603050405020304" pitchFamily="18" charset="-78"/>
              </a:rPr>
              <a:t>Munsif Ali Jatoi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, Nidal Kamel, Ibrahima Faye, Aamir Saeed Malik, “</a:t>
            </a:r>
            <a:r>
              <a:rPr lang="en-MY" dirty="0">
                <a:latin typeface="Andalus" panose="02020603050405020304" pitchFamily="18" charset="-78"/>
                <a:cs typeface="Andalus" panose="02020603050405020304" pitchFamily="18" charset="-78"/>
              </a:rPr>
              <a:t>EEG Based Brain Source Localization Using Subspace Techniques,” SEDEX 34, 8 Dec 2014-9 Dec 2014, Chancellor Hall, Universiti Teknologi PETRONAS, Perak, Malaysia. 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Awarded </a:t>
            </a:r>
            <a:r>
              <a:rPr lang="en-US" b="1" i="1" dirty="0">
                <a:latin typeface="Andalus" panose="02020603050405020304" pitchFamily="18" charset="-78"/>
                <a:cs typeface="Andalus" panose="02020603050405020304" pitchFamily="18" charset="-78"/>
              </a:rPr>
              <a:t>Silver Medal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on 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achievements.</a:t>
            </a:r>
            <a:endParaRPr lang="en-MY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en-MY" sz="1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arenR"/>
            </a:pPr>
            <a:endParaRPr lang="en-MY" sz="1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11191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5182" y="40386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smtClean="0">
                <a:solidFill>
                  <a:srgbClr val="292934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GB" sz="28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5" name="Picture 2" descr="C:\Users\CISIR\Desktop\New folder\thank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5182" y="609600"/>
            <a:ext cx="813261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4054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1166843"/>
            <a:ext cx="6858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The brain development starts at a primary age of 17-18 week of parental development and generates the electrical signals till death.  </a:t>
            </a:r>
          </a:p>
          <a:p>
            <a:pPr algn="just"/>
            <a:endParaRPr lang="en-US" sz="2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Neurons are acting as processing units for the brain activity to send or receive signals from/to various parts of body to brain.</a:t>
            </a:r>
          </a:p>
          <a:p>
            <a:pPr algn="just"/>
            <a:endParaRPr lang="en-US" sz="2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According to embryonic developments, human brain can be divided into three regions anatomically which are: the forebrain (or </a:t>
            </a:r>
            <a:r>
              <a:rPr lang="en-US" sz="2000" i="1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prosencephalon</a:t>
            </a:r>
            <a:r>
              <a:rPr lang="en-US" sz="2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), midbrain (or</a:t>
            </a:r>
            <a:r>
              <a:rPr lang="en-US" sz="2000" b="1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sz="2000" i="1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mesencephalon</a:t>
            </a:r>
            <a:r>
              <a:rPr lang="en-US" sz="2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) and the hindbrain (or </a:t>
            </a:r>
            <a:r>
              <a:rPr lang="en-US" sz="2000" i="1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rhombencephalon</a:t>
            </a:r>
            <a:r>
              <a:rPr lang="en-US" sz="2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)</a:t>
            </a:r>
            <a:r>
              <a:rPr lang="en-US" sz="2000" i="1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.</a:t>
            </a:r>
            <a:endParaRPr lang="en-GB" sz="2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30211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51790" y="1466828"/>
            <a:ext cx="76917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sz="3200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Brain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tissues are categorized as either gray matter or white 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matter.</a:t>
            </a: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The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brain regions formed by gray matter are of processing and connections. This matter is formed from unmyelinated 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neurons mostly.</a:t>
            </a: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The white matter is composed of myelinated neurons which are used as connecters to gray matter. </a:t>
            </a: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W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hite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matter performs as to increase the speed between the connections.</a:t>
            </a:r>
            <a:endParaRPr lang="en-GB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22563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273825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914399" y="16002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The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brain cells are either neurons or neuroglia. Neurons are acting as processing unit for brain for sending/receiving information from/to various parts of the body to 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brain.</a:t>
            </a: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 algn="just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It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contains a cell body which is called as soma, a nucleus, a dendrite tree and an axon. </a:t>
            </a: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05200"/>
            <a:ext cx="7086600" cy="266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75464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914400" y="1658804"/>
            <a:ext cx="7806060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The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brain surface is divided into four lobes which are: frontal lobe, parietal lobe, temporal lobe and occipital lobe 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respectively. </a:t>
            </a: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Each of lobe has specific  functionality associated with it.</a:t>
            </a: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10" name="Picture 9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153" y="2743200"/>
            <a:ext cx="5410200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93748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066800" y="1295400"/>
            <a:ext cx="7788114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sz="3200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The functionalities of brain lobes are defined as under:</a:t>
            </a:r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Frontal lobe</a:t>
            </a:r>
          </a:p>
          <a:p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-Behaviour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, emotions, parts of speech, reasoning, creative thinking.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-Judgment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, reasoning, problem solving.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-Speaking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and writing 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-Movement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-Intellectual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thinking, attentiveness, self-awareness.</a:t>
            </a: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68648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implest ppt 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499" y="1905000"/>
            <a:ext cx="7767961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endParaRPr lang="en-GB" sz="40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lvl="8"/>
            <a:endParaRPr lang="en-GB" sz="3400" dirty="0">
              <a:solidFill>
                <a:srgbClr val="292934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GB" sz="4000" dirty="0" smtClean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Outline</a:t>
            </a:r>
            <a:endParaRPr lang="en-GB" sz="4000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29200"/>
            <a:ext cx="2273825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81000"/>
            <a:ext cx="7844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kern="0" dirty="0" smtClean="0">
                <a:solidFill>
                  <a:sysClr val="windowText" lastClr="000000"/>
                </a:solidFill>
                <a:latin typeface="Algerian" pitchFamily="82" charset="0"/>
              </a:rPr>
              <a:t>Brain Lets Explore it…</a:t>
            </a:r>
            <a:endParaRPr lang="en-US" sz="4400" kern="0" dirty="0">
              <a:solidFill>
                <a:sysClr val="windowText" lastClr="000000"/>
              </a:solidFill>
              <a:latin typeface="Algerian" pitchFamily="82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143000" y="1703232"/>
            <a:ext cx="7788114" cy="445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itchFamily="2" charset="2"/>
              <a:buChar char="Ø"/>
            </a:pPr>
            <a:endParaRPr lang="en-GB" sz="4000" dirty="0" smtClean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GB" sz="4000" dirty="0">
              <a:solidFill>
                <a:schemeClr val="tx1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sz="3200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b="1" dirty="0"/>
              <a:t>Parietal lobe   </a:t>
            </a:r>
            <a:endParaRPr lang="en-US" dirty="0"/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b="1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b="1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Parietal </a:t>
            </a:r>
            <a:r>
              <a:rPr lang="en-US" b="1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lobe  </a:t>
            </a:r>
            <a:endParaRPr lang="en-US" dirty="0"/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-Sensory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intelligence (sense of touch, pain, temperature etc.)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-Interpretation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of signals from 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visual/aural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stimuli.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-Spatial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and visual perception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Temporal lobe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-Language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perception 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-Memory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-Listening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-Sequencing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and organization</a:t>
            </a:r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endParaRPr lang="en-US" b="1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Occipital </a:t>
            </a:r>
            <a:r>
              <a:rPr lang="en-US" b="1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lobe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-Visual </a:t>
            </a:r>
            <a:r>
              <a:rPr lang="en-US" dirty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processing (light, color, movement).</a:t>
            </a:r>
          </a:p>
          <a:p>
            <a:pPr lvl="0"/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0"/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dirty="0" smtClean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35431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461</TotalTime>
  <Words>2308</Words>
  <Application>Microsoft Office PowerPoint</Application>
  <PresentationFormat>On-screen Show (4:3)</PresentationFormat>
  <Paragraphs>522</Paragraphs>
  <Slides>37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8" baseType="lpstr">
      <vt:lpstr>Algerian</vt:lpstr>
      <vt:lpstr>Andalus</vt:lpstr>
      <vt:lpstr>Arabic Typesetting</vt:lpstr>
      <vt:lpstr>Arial</vt:lpstr>
      <vt:lpstr>Calibri</vt:lpstr>
      <vt:lpstr>Georgia</vt:lpstr>
      <vt:lpstr>Times New Roman</vt:lpstr>
      <vt:lpstr>Trebuchet MS</vt:lpstr>
      <vt:lpstr>Wingdings</vt:lpstr>
      <vt:lpstr>Slipstream</vt:lpstr>
      <vt:lpstr>Equation</vt:lpstr>
      <vt:lpstr>Advanced Signal Processing Techniques for Brain Source Imaging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Outline</dc:title>
  <dc:creator>indus</dc:creator>
  <cp:lastModifiedBy>Engr. Dr. Munsif Ali Jatoi  Associate Professor Biomedical Engg</cp:lastModifiedBy>
  <cp:revision>139</cp:revision>
  <dcterms:created xsi:type="dcterms:W3CDTF">2017-05-13T05:04:05Z</dcterms:created>
  <dcterms:modified xsi:type="dcterms:W3CDTF">2022-01-21T10:45:52Z</dcterms:modified>
</cp:coreProperties>
</file>