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56" r:id="rId2"/>
    <p:sldId id="257" r:id="rId3"/>
    <p:sldId id="258"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80" r:id="rId24"/>
    <p:sldId id="284" r:id="rId25"/>
    <p:sldId id="285" r:id="rId26"/>
    <p:sldId id="282" r:id="rId27"/>
    <p:sldId id="283" r:id="rId28"/>
    <p:sldId id="286" r:id="rId29"/>
    <p:sldId id="288" r:id="rId30"/>
    <p:sldId id="287" r:id="rId31"/>
    <p:sldId id="289" r:id="rId32"/>
    <p:sldId id="290" r:id="rId33"/>
    <p:sldId id="291" r:id="rId34"/>
    <p:sldId id="292" r:id="rId35"/>
    <p:sldId id="293" r:id="rId36"/>
    <p:sldId id="294" r:id="rId37"/>
    <p:sldId id="279" r:id="rId38"/>
    <p:sldId id="295" r:id="rId39"/>
    <p:sldId id="296" r:id="rId40"/>
    <p:sldId id="297" r:id="rId41"/>
    <p:sldId id="298"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07" d="100"/>
          <a:sy n="107" d="100"/>
        </p:scale>
        <p:origin x="3390"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 Id="rId4" Type="http://schemas.openxmlformats.org/officeDocument/2006/relationships/image" Target="../media/image11.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 Id="rId4" Type="http://schemas.openxmlformats.org/officeDocument/2006/relationships/image" Target="../media/image15.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1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1.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image" Target="../media/image2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D11F1E-F222-40EB-8ACB-14143D330C93}" type="datetimeFigureOut">
              <a:rPr lang="en-US" smtClean="0"/>
              <a:t>1/21/2022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9803F2-0C5B-4202-BA81-FED2281B4680}" type="slidenum">
              <a:rPr lang="en-US" smtClean="0"/>
              <a:t>‹#›</a:t>
            </a:fld>
            <a:endParaRPr lang="en-US"/>
          </a:p>
        </p:txBody>
      </p:sp>
    </p:spTree>
    <p:extLst>
      <p:ext uri="{BB962C8B-B14F-4D97-AF65-F5344CB8AC3E}">
        <p14:creationId xmlns:p14="http://schemas.microsoft.com/office/powerpoint/2010/main" val="1590941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9803F2-0C5B-4202-BA81-FED2281B4680}" type="slidenum">
              <a:rPr lang="en-US" smtClean="0"/>
              <a:t>1</a:t>
            </a:fld>
            <a:endParaRPr lang="en-US"/>
          </a:p>
        </p:txBody>
      </p:sp>
    </p:spTree>
    <p:extLst>
      <p:ext uri="{BB962C8B-B14F-4D97-AF65-F5344CB8AC3E}">
        <p14:creationId xmlns:p14="http://schemas.microsoft.com/office/powerpoint/2010/main" val="34997046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reserve="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784721"/>
            <a:ext cx="7772400" cy="1470025"/>
          </a:xfrm>
        </p:spPr>
        <p:txBody>
          <a:bodyPr anchor="b"/>
          <a:lstStyle>
            <a:lvl1pPr algn="ctr">
              <a:defRPr sz="4000" b="1">
                <a:solidFill>
                  <a:schemeClr val="bg1"/>
                </a:solidFill>
              </a:defRPr>
            </a:lvl1pPr>
          </a:lstStyle>
          <a:p>
            <a:r>
              <a:rPr lang="en-US" smtClean="0"/>
              <a:t>Click to edit Master title style</a:t>
            </a:r>
            <a:endParaRPr lang="en-GB"/>
          </a:p>
        </p:txBody>
      </p:sp>
      <p:sp>
        <p:nvSpPr>
          <p:cNvPr id="3" name="Subtitle 2"/>
          <p:cNvSpPr>
            <a:spLocks noGrp="1"/>
          </p:cNvSpPr>
          <p:nvPr>
            <p:ph type="subTitle" idx="1"/>
          </p:nvPr>
        </p:nvSpPr>
        <p:spPr>
          <a:xfrm>
            <a:off x="683568" y="2420888"/>
            <a:ext cx="7776864"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dirty="0"/>
          </a:p>
        </p:txBody>
      </p:sp>
      <p:sp>
        <p:nvSpPr>
          <p:cNvPr id="4" name="Date Placeholder 3"/>
          <p:cNvSpPr>
            <a:spLocks noGrp="1"/>
          </p:cNvSpPr>
          <p:nvPr>
            <p:ph type="dt" sz="half" idx="10"/>
          </p:nvPr>
        </p:nvSpPr>
        <p:spPr/>
        <p:txBody>
          <a:bodyPr/>
          <a:lstStyle/>
          <a:p>
            <a:fld id="{248E5D29-03C9-4CDE-BEC1-99909517B3A2}" type="datetimeFigureOut">
              <a:rPr lang="en-GB" smtClean="0"/>
              <a:t>21/01/2022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730DADB-6D76-4E71-9706-67ABCB4B760A}" type="slidenum">
              <a:rPr lang="en-GB" smtClean="0"/>
              <a:t>‹#›</a:t>
            </a:fld>
            <a:endParaRPr lang="en-GB"/>
          </a:p>
        </p:txBody>
      </p:sp>
    </p:spTree>
    <p:extLst>
      <p:ext uri="{BB962C8B-B14F-4D97-AF65-F5344CB8AC3E}">
        <p14:creationId xmlns:p14="http://schemas.microsoft.com/office/powerpoint/2010/main" val="902645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47"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1000" fill="hold"/>
                        <p:tgtEl>
                          <p:spTgt spid="3"/>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48E5D29-03C9-4CDE-BEC1-99909517B3A2}" type="datetimeFigureOut">
              <a:rPr lang="en-GB" smtClean="0"/>
              <a:t>21/01/2022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730DADB-6D76-4E71-9706-67ABCB4B760A}" type="slidenum">
              <a:rPr lang="en-GB" smtClean="0"/>
              <a:t>‹#›</a:t>
            </a:fld>
            <a:endParaRPr lang="en-GB"/>
          </a:p>
        </p:txBody>
      </p:sp>
    </p:spTree>
    <p:extLst>
      <p:ext uri="{BB962C8B-B14F-4D97-AF65-F5344CB8AC3E}">
        <p14:creationId xmlns:p14="http://schemas.microsoft.com/office/powerpoint/2010/main" val="840019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273003"/>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1772816"/>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48E5D29-03C9-4CDE-BEC1-99909517B3A2}" type="datetimeFigureOut">
              <a:rPr lang="en-GB" smtClean="0"/>
              <a:t>21/01/2022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730DADB-6D76-4E71-9706-67ABCB4B760A}" type="slidenum">
              <a:rPr lang="en-GB" smtClean="0"/>
              <a:t>‹#›</a:t>
            </a:fld>
            <a:endParaRPr lang="en-GB"/>
          </a:p>
        </p:txBody>
      </p:sp>
    </p:spTree>
    <p:extLst>
      <p:ext uri="{BB962C8B-B14F-4D97-AF65-F5344CB8AC3E}">
        <p14:creationId xmlns:p14="http://schemas.microsoft.com/office/powerpoint/2010/main" val="2163259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248E5D29-03C9-4CDE-BEC1-99909517B3A2}" type="datetimeFigureOut">
              <a:rPr lang="en-GB" smtClean="0"/>
              <a:t>21/01/2022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730DADB-6D76-4E71-9706-67ABCB4B760A}" type="slidenum">
              <a:rPr lang="en-GB" smtClean="0"/>
              <a:t>‹#›</a:t>
            </a:fld>
            <a:endParaRPr lang="en-GB"/>
          </a:p>
        </p:txBody>
      </p:sp>
    </p:spTree>
    <p:extLst>
      <p:ext uri="{BB962C8B-B14F-4D97-AF65-F5344CB8AC3E}">
        <p14:creationId xmlns:p14="http://schemas.microsoft.com/office/powerpoint/2010/main" val="2778949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248E5D29-03C9-4CDE-BEC1-99909517B3A2}" type="datetimeFigureOut">
              <a:rPr lang="en-GB" smtClean="0"/>
              <a:t>21/01/2022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6730DADB-6D76-4E71-9706-67ABCB4B760A}" type="slidenum">
              <a:rPr lang="en-GB" smtClean="0"/>
              <a:t>‹#›</a:t>
            </a:fld>
            <a:endParaRPr lang="en-GB"/>
          </a:p>
        </p:txBody>
      </p:sp>
    </p:spTree>
    <p:extLst>
      <p:ext uri="{BB962C8B-B14F-4D97-AF65-F5344CB8AC3E}">
        <p14:creationId xmlns:p14="http://schemas.microsoft.com/office/powerpoint/2010/main" val="217078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248E5D29-03C9-4CDE-BEC1-99909517B3A2}" type="datetimeFigureOut">
              <a:rPr lang="en-GB" smtClean="0"/>
              <a:t>21/01/2022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730DADB-6D76-4E71-9706-67ABCB4B760A}" type="slidenum">
              <a:rPr lang="en-GB" smtClean="0"/>
              <a:t>‹#›</a:t>
            </a:fld>
            <a:endParaRPr lang="en-GB"/>
          </a:p>
        </p:txBody>
      </p:sp>
    </p:spTree>
    <p:extLst>
      <p:ext uri="{BB962C8B-B14F-4D97-AF65-F5344CB8AC3E}">
        <p14:creationId xmlns:p14="http://schemas.microsoft.com/office/powerpoint/2010/main" val="1568274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8E5D29-03C9-4CDE-BEC1-99909517B3A2}" type="datetimeFigureOut">
              <a:rPr lang="en-GB" smtClean="0"/>
              <a:t>21/01/2022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730DADB-6D76-4E71-9706-67ABCB4B760A}" type="slidenum">
              <a:rPr lang="en-GB" smtClean="0"/>
              <a:t>‹#›</a:t>
            </a:fld>
            <a:endParaRPr lang="en-GB"/>
          </a:p>
        </p:txBody>
      </p:sp>
    </p:spTree>
    <p:extLst>
      <p:ext uri="{BB962C8B-B14F-4D97-AF65-F5344CB8AC3E}">
        <p14:creationId xmlns:p14="http://schemas.microsoft.com/office/powerpoint/2010/main" val="2609445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 Placeholder 2"/>
          <p:cNvSpPr>
            <a:spLocks noGrp="1"/>
          </p:cNvSpPr>
          <p:nvPr>
            <p:ph type="body" idx="1"/>
          </p:nvPr>
        </p:nvSpPr>
        <p:spPr>
          <a:xfrm>
            <a:off x="289932" y="1340768"/>
            <a:ext cx="8674556" cy="478539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Date Placeholder 3"/>
          <p:cNvSpPr>
            <a:spLocks noGrp="1"/>
          </p:cNvSpPr>
          <p:nvPr>
            <p:ph type="dt" sz="half" idx="2"/>
          </p:nvPr>
        </p:nvSpPr>
        <p:spPr>
          <a:xfrm>
            <a:off x="1259632" y="6448251"/>
            <a:ext cx="1331168" cy="365125"/>
          </a:xfrm>
          <a:prstGeom prst="rect">
            <a:avLst/>
          </a:prstGeom>
        </p:spPr>
        <p:txBody>
          <a:bodyPr vert="horz" lIns="91440" tIns="45720" rIns="91440" bIns="45720" rtlCol="0" anchor="ctr"/>
          <a:lstStyle>
            <a:lvl1pPr algn="l">
              <a:defRPr sz="1200">
                <a:solidFill>
                  <a:schemeClr val="accent4"/>
                </a:solidFill>
              </a:defRPr>
            </a:lvl1pPr>
          </a:lstStyle>
          <a:p>
            <a:fld id="{248E5D29-03C9-4CDE-BEC1-99909517B3A2}" type="datetimeFigureOut">
              <a:rPr lang="en-GB" smtClean="0"/>
              <a:pPr/>
              <a:t>21/01/2022</a:t>
            </a:fld>
            <a:endParaRPr lang="en-GB"/>
          </a:p>
        </p:txBody>
      </p:sp>
      <p:sp>
        <p:nvSpPr>
          <p:cNvPr id="5" name="Footer Placeholder 4"/>
          <p:cNvSpPr>
            <a:spLocks noGrp="1"/>
          </p:cNvSpPr>
          <p:nvPr>
            <p:ph type="ftr" sz="quarter" idx="3"/>
          </p:nvPr>
        </p:nvSpPr>
        <p:spPr>
          <a:xfrm>
            <a:off x="2699792" y="6448251"/>
            <a:ext cx="4536504" cy="365125"/>
          </a:xfrm>
          <a:prstGeom prst="rect">
            <a:avLst/>
          </a:prstGeom>
        </p:spPr>
        <p:txBody>
          <a:bodyPr vert="horz" lIns="91440" tIns="45720" rIns="91440" bIns="45720" rtlCol="0" anchor="ctr"/>
          <a:lstStyle>
            <a:lvl1pPr algn="ctr">
              <a:defRPr sz="1200">
                <a:solidFill>
                  <a:schemeClr val="accent4"/>
                </a:solidFill>
              </a:defRPr>
            </a:lvl1pPr>
          </a:lstStyle>
          <a:p>
            <a:endParaRPr lang="en-GB" dirty="0"/>
          </a:p>
        </p:txBody>
      </p:sp>
      <p:sp>
        <p:nvSpPr>
          <p:cNvPr id="6" name="Slide Number Placeholder 5"/>
          <p:cNvSpPr>
            <a:spLocks noGrp="1"/>
          </p:cNvSpPr>
          <p:nvPr>
            <p:ph type="sldNum" sz="quarter" idx="4"/>
          </p:nvPr>
        </p:nvSpPr>
        <p:spPr>
          <a:xfrm>
            <a:off x="8594104" y="6448251"/>
            <a:ext cx="514400" cy="365125"/>
          </a:xfrm>
          <a:prstGeom prst="rect">
            <a:avLst/>
          </a:prstGeom>
        </p:spPr>
        <p:txBody>
          <a:bodyPr vert="horz" lIns="91440" tIns="45720" rIns="91440" bIns="45720" rtlCol="0" anchor="ctr"/>
          <a:lstStyle>
            <a:lvl1pPr algn="r">
              <a:defRPr sz="1200">
                <a:solidFill>
                  <a:schemeClr val="accent4"/>
                </a:solidFill>
              </a:defRPr>
            </a:lvl1pPr>
          </a:lstStyle>
          <a:p>
            <a:fld id="{6730DADB-6D76-4E71-9706-67ABCB4B760A}" type="slidenum">
              <a:rPr lang="en-GB" smtClean="0"/>
              <a:pPr/>
              <a:t>‹#›</a:t>
            </a:fld>
            <a:endParaRPr lang="en-GB"/>
          </a:p>
        </p:txBody>
      </p:sp>
      <p:pic>
        <p:nvPicPr>
          <p:cNvPr id="8" name="Picture 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0"/>
            <a:ext cx="9144000" cy="1238250"/>
          </a:xfrm>
          <a:prstGeom prst="rect">
            <a:avLst/>
          </a:prstGeom>
        </p:spPr>
      </p:pic>
      <p:sp>
        <p:nvSpPr>
          <p:cNvPr id="2" name="Title Placeholder 1"/>
          <p:cNvSpPr>
            <a:spLocks noGrp="1"/>
          </p:cNvSpPr>
          <p:nvPr>
            <p:ph type="title"/>
          </p:nvPr>
        </p:nvSpPr>
        <p:spPr>
          <a:xfrm>
            <a:off x="287524" y="31573"/>
            <a:ext cx="8676964" cy="445099"/>
          </a:xfrm>
          <a:prstGeom prst="rect">
            <a:avLst/>
          </a:prstGeom>
        </p:spPr>
        <p:txBody>
          <a:bodyPr vert="horz" lIns="91440" tIns="45720" rIns="91440" bIns="45720" rtlCol="0" anchor="ctr">
            <a:noAutofit/>
          </a:bodyPr>
          <a:lstStyle/>
          <a:p>
            <a:r>
              <a:rPr lang="en-US" smtClean="0"/>
              <a:t>Click to edit Master title style</a:t>
            </a:r>
            <a:endParaRPr lang="en-GB"/>
          </a:p>
        </p:txBody>
      </p:sp>
    </p:spTree>
    <p:extLst>
      <p:ext uri="{BB962C8B-B14F-4D97-AF65-F5344CB8AC3E}">
        <p14:creationId xmlns:p14="http://schemas.microsoft.com/office/powerpoint/2010/main" val="2568498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txStyles>
    <p:titleStyle>
      <a:lvl1pPr algn="l" defTabSz="914400" rtl="0" eaLnBrk="1" latinLnBrk="0" hangingPunct="1">
        <a:spcBef>
          <a:spcPct val="0"/>
        </a:spcBef>
        <a:buNone/>
        <a:defRPr sz="2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9.wmf"/><Relationship Id="rId5" Type="http://schemas.openxmlformats.org/officeDocument/2006/relationships/oleObject" Target="../embeddings/oleObject2.bin"/><Relationship Id="rId10" Type="http://schemas.openxmlformats.org/officeDocument/2006/relationships/image" Target="../media/image11.wmf"/><Relationship Id="rId4" Type="http://schemas.openxmlformats.org/officeDocument/2006/relationships/image" Target="../media/image8.wmf"/><Relationship Id="rId9" Type="http://schemas.openxmlformats.org/officeDocument/2006/relationships/oleObject" Target="../embeddings/oleObject4.bin"/></Relationships>
</file>

<file path=ppt/slides/_rels/slide22.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oleObject" Target="../embeddings/oleObject5.bin"/><Relationship Id="rId7"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3.wmf"/><Relationship Id="rId5" Type="http://schemas.openxmlformats.org/officeDocument/2006/relationships/oleObject" Target="../embeddings/oleObject6.bin"/><Relationship Id="rId10" Type="http://schemas.openxmlformats.org/officeDocument/2006/relationships/image" Target="../media/image15.wmf"/><Relationship Id="rId4" Type="http://schemas.openxmlformats.org/officeDocument/2006/relationships/image" Target="../media/image12.wmf"/><Relationship Id="rId9" Type="http://schemas.openxmlformats.org/officeDocument/2006/relationships/oleObject" Target="../embeddings/oleObject8.bin"/></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7.wmf"/><Relationship Id="rId5" Type="http://schemas.openxmlformats.org/officeDocument/2006/relationships/oleObject" Target="../embeddings/oleObject10.bin"/><Relationship Id="rId4" Type="http://schemas.openxmlformats.org/officeDocument/2006/relationships/image" Target="../media/image16.wmf"/></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19.wmf"/><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12.bin"/><Relationship Id="rId5" Type="http://schemas.openxmlformats.org/officeDocument/2006/relationships/image" Target="../media/image18.wmf"/><Relationship Id="rId4" Type="http://schemas.openxmlformats.org/officeDocument/2006/relationships/oleObject" Target="../embeddings/oleObject11.bin"/></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20.wmf"/></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22.wmf"/><Relationship Id="rId5" Type="http://schemas.openxmlformats.org/officeDocument/2006/relationships/oleObject" Target="../embeddings/oleObject15.bin"/><Relationship Id="rId4" Type="http://schemas.openxmlformats.org/officeDocument/2006/relationships/image" Target="../media/image21.wmf"/></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24.wmf"/><Relationship Id="rId5" Type="http://schemas.openxmlformats.org/officeDocument/2006/relationships/oleObject" Target="../embeddings/oleObject17.bin"/><Relationship Id="rId4" Type="http://schemas.openxmlformats.org/officeDocument/2006/relationships/image" Target="../media/image23.w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38.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slideLayout" Target="../slideLayouts/slideLayout2.xml"/><Relationship Id="rId6" Type="http://schemas.openxmlformats.org/officeDocument/2006/relationships/image" Target="../media/image31.emf"/><Relationship Id="rId5" Type="http://schemas.openxmlformats.org/officeDocument/2006/relationships/image" Target="../media/image30.emf"/><Relationship Id="rId4" Type="http://schemas.openxmlformats.org/officeDocument/2006/relationships/image" Target="../media/image27.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52600" y="381000"/>
            <a:ext cx="6705600" cy="1927225"/>
          </a:xfrm>
        </p:spPr>
        <p:txBody>
          <a:bodyPr/>
          <a:lstStyle/>
          <a:p>
            <a:r>
              <a:rPr lang="en-MY" dirty="0" smtClean="0">
                <a:latin typeface="Algerian" pitchFamily="82" charset="0"/>
              </a:rPr>
              <a:t/>
            </a:r>
            <a:br>
              <a:rPr lang="en-MY" dirty="0" smtClean="0">
                <a:latin typeface="Algerian" pitchFamily="82" charset="0"/>
              </a:rPr>
            </a:br>
            <a:r>
              <a:rPr lang="en-MY" dirty="0">
                <a:latin typeface="Algerian" pitchFamily="82" charset="0"/>
              </a:rPr>
              <a:t/>
            </a:r>
            <a:br>
              <a:rPr lang="en-MY" dirty="0">
                <a:latin typeface="Algerian" pitchFamily="82" charset="0"/>
              </a:rPr>
            </a:br>
            <a:r>
              <a:rPr lang="en-MY" dirty="0" smtClean="0">
                <a:latin typeface="Algerian" pitchFamily="82" charset="0"/>
              </a:rPr>
              <a:t/>
            </a:r>
            <a:br>
              <a:rPr lang="en-MY" dirty="0" smtClean="0">
                <a:latin typeface="Algerian" pitchFamily="82" charset="0"/>
              </a:rPr>
            </a:br>
            <a:r>
              <a:rPr lang="en-MY" dirty="0">
                <a:latin typeface="Algerian" pitchFamily="82" charset="0"/>
              </a:rPr>
              <a:t/>
            </a:r>
            <a:br>
              <a:rPr lang="en-MY" dirty="0">
                <a:latin typeface="Algerian" pitchFamily="82" charset="0"/>
              </a:rPr>
            </a:br>
            <a:r>
              <a:rPr lang="en-MY" dirty="0" smtClean="0">
                <a:latin typeface="Algerian" pitchFamily="82" charset="0"/>
              </a:rPr>
              <a:t/>
            </a:r>
            <a:br>
              <a:rPr lang="en-MY" dirty="0" smtClean="0">
                <a:latin typeface="Algerian" pitchFamily="82" charset="0"/>
              </a:rPr>
            </a:br>
            <a:r>
              <a:rPr lang="en-MY" dirty="0">
                <a:latin typeface="Algerian" pitchFamily="82" charset="0"/>
              </a:rPr>
              <a:t/>
            </a:r>
            <a:br>
              <a:rPr lang="en-MY" dirty="0">
                <a:latin typeface="Algerian" pitchFamily="82" charset="0"/>
              </a:rPr>
            </a:br>
            <a:r>
              <a:rPr lang="en-MY" dirty="0" smtClean="0">
                <a:latin typeface="Algerian" pitchFamily="82" charset="0"/>
              </a:rPr>
              <a:t/>
            </a:r>
            <a:br>
              <a:rPr lang="en-MY" dirty="0" smtClean="0">
                <a:latin typeface="Algerian" pitchFamily="82" charset="0"/>
              </a:rPr>
            </a:br>
            <a:r>
              <a:rPr lang="en-MY" dirty="0">
                <a:latin typeface="Algerian" pitchFamily="82" charset="0"/>
              </a:rPr>
              <a:t/>
            </a:r>
            <a:br>
              <a:rPr lang="en-MY" dirty="0">
                <a:latin typeface="Algerian" pitchFamily="82" charset="0"/>
              </a:rPr>
            </a:br>
            <a:r>
              <a:rPr lang="en-MY" dirty="0" smtClean="0">
                <a:latin typeface="Algerian" pitchFamily="82" charset="0"/>
              </a:rPr>
              <a:t/>
            </a:r>
            <a:br>
              <a:rPr lang="en-MY" dirty="0" smtClean="0">
                <a:latin typeface="Algerian" pitchFamily="82" charset="0"/>
              </a:rPr>
            </a:br>
            <a:r>
              <a:rPr lang="en-MY" dirty="0" smtClean="0">
                <a:latin typeface="Algerian" pitchFamily="82" charset="0"/>
              </a:rPr>
              <a:t/>
            </a:r>
            <a:br>
              <a:rPr lang="en-MY" dirty="0" smtClean="0">
                <a:latin typeface="Algerian" pitchFamily="82" charset="0"/>
              </a:rPr>
            </a:br>
            <a:r>
              <a:rPr lang="en-MY" sz="3200" dirty="0" smtClean="0">
                <a:latin typeface="Algerian" pitchFamily="82" charset="0"/>
              </a:rPr>
              <a:t>EEG </a:t>
            </a:r>
            <a:r>
              <a:rPr lang="en-MY" sz="3200" dirty="0">
                <a:latin typeface="Algerian" pitchFamily="82" charset="0"/>
              </a:rPr>
              <a:t>Based Brain Source Localization for Healthcare </a:t>
            </a:r>
            <a:r>
              <a:rPr lang="en-MY" sz="3200" dirty="0" smtClean="0">
                <a:latin typeface="Algerian" pitchFamily="82" charset="0"/>
              </a:rPr>
              <a:t>Applications</a:t>
            </a:r>
            <a:r>
              <a:rPr lang="en-US" spc="-30" dirty="0">
                <a:solidFill>
                  <a:schemeClr val="tx2">
                    <a:lumMod val="75000"/>
                  </a:schemeClr>
                </a:solidFill>
                <a:effectLst>
                  <a:outerShdw blurRad="38100" dist="38100" dir="2700000" algn="tl">
                    <a:srgbClr val="000000">
                      <a:alpha val="43137"/>
                    </a:srgbClr>
                  </a:outerShdw>
                </a:effectLst>
                <a:latin typeface="Algerian" pitchFamily="82" charset="0"/>
                <a:cs typeface="Andalus" panose="02020603050405020304" pitchFamily="18" charset="-78"/>
              </a:rPr>
              <a:t/>
            </a:r>
            <a:br>
              <a:rPr lang="en-US" spc="-30" dirty="0">
                <a:solidFill>
                  <a:schemeClr val="tx2">
                    <a:lumMod val="75000"/>
                  </a:schemeClr>
                </a:solidFill>
                <a:effectLst>
                  <a:outerShdw blurRad="38100" dist="38100" dir="2700000" algn="tl">
                    <a:srgbClr val="000000">
                      <a:alpha val="43137"/>
                    </a:srgbClr>
                  </a:outerShdw>
                </a:effectLst>
                <a:latin typeface="Algerian" pitchFamily="82" charset="0"/>
                <a:cs typeface="Andalus" panose="02020603050405020304" pitchFamily="18" charset="-78"/>
              </a:rPr>
            </a:br>
            <a:r>
              <a:rPr lang="en-US" spc="-30" dirty="0" smtClean="0">
                <a:effectLst>
                  <a:outerShdw blurRad="38100" dist="38100" dir="2700000" algn="tl">
                    <a:srgbClr val="000000">
                      <a:alpha val="43137"/>
                    </a:srgbClr>
                  </a:outerShdw>
                </a:effectLst>
                <a:latin typeface="Algerian" pitchFamily="82" charset="0"/>
                <a:cs typeface="Andalus" panose="02020603050405020304" pitchFamily="18" charset="-78"/>
              </a:rPr>
              <a:t>CPD (0.5 point)</a:t>
            </a:r>
            <a:endParaRPr lang="en-GB" dirty="0"/>
          </a:p>
        </p:txBody>
      </p:sp>
      <p:sp>
        <p:nvSpPr>
          <p:cNvPr id="3" name="Subtitle 2"/>
          <p:cNvSpPr>
            <a:spLocks noGrp="1"/>
          </p:cNvSpPr>
          <p:nvPr>
            <p:ph type="subTitle" idx="1"/>
          </p:nvPr>
        </p:nvSpPr>
        <p:spPr>
          <a:xfrm>
            <a:off x="1905000" y="2590800"/>
            <a:ext cx="6631632" cy="1752600"/>
          </a:xfrm>
        </p:spPr>
        <p:txBody>
          <a:bodyPr>
            <a:normAutofit fontScale="77500" lnSpcReduction="20000"/>
          </a:bodyPr>
          <a:lstStyle/>
          <a:p>
            <a:r>
              <a:rPr lang="en-GB" sz="3200" dirty="0" smtClean="0">
                <a:latin typeface="Baskerville Old Face" pitchFamily="18" charset="0"/>
              </a:rPr>
              <a:t>Engr. </a:t>
            </a:r>
            <a:r>
              <a:rPr lang="en-GB" sz="3200" dirty="0" err="1" smtClean="0">
                <a:latin typeface="Baskerville Old Face" pitchFamily="18" charset="0"/>
              </a:rPr>
              <a:t>Dr.</a:t>
            </a:r>
            <a:r>
              <a:rPr lang="en-GB" sz="3200" dirty="0" smtClean="0">
                <a:latin typeface="Baskerville Old Face" pitchFamily="18" charset="0"/>
              </a:rPr>
              <a:t> </a:t>
            </a:r>
            <a:r>
              <a:rPr lang="en-GB" sz="3200" dirty="0" err="1" smtClean="0">
                <a:latin typeface="Baskerville Old Face" pitchFamily="18" charset="0"/>
              </a:rPr>
              <a:t>Munsif</a:t>
            </a:r>
            <a:r>
              <a:rPr lang="en-GB" sz="3200" dirty="0" smtClean="0">
                <a:latin typeface="Baskerville Old Face" pitchFamily="18" charset="0"/>
              </a:rPr>
              <a:t> Ali H. </a:t>
            </a:r>
            <a:r>
              <a:rPr lang="en-GB" sz="3200" dirty="0" err="1" smtClean="0">
                <a:latin typeface="Baskerville Old Face" pitchFamily="18" charset="0"/>
              </a:rPr>
              <a:t>Jatoi</a:t>
            </a:r>
            <a:endParaRPr lang="en-GB" sz="3200" dirty="0" smtClean="0">
              <a:latin typeface="Baskerville Old Face" pitchFamily="18" charset="0"/>
            </a:endParaRPr>
          </a:p>
          <a:p>
            <a:r>
              <a:rPr lang="en-GB" sz="3200" dirty="0" smtClean="0">
                <a:latin typeface="Baskerville Old Face" pitchFamily="18" charset="0"/>
              </a:rPr>
              <a:t>Associate Professor,</a:t>
            </a:r>
          </a:p>
          <a:p>
            <a:r>
              <a:rPr lang="en-GB" sz="3200" dirty="0" smtClean="0">
                <a:latin typeface="Baskerville Old Face" pitchFamily="18" charset="0"/>
              </a:rPr>
              <a:t>Faculty of Engineering, Science and Technology,</a:t>
            </a:r>
          </a:p>
          <a:p>
            <a:r>
              <a:rPr lang="en-GB" sz="3200" dirty="0" smtClean="0">
                <a:latin typeface="Baskerville Old Face" pitchFamily="18" charset="0"/>
              </a:rPr>
              <a:t>Indus University, Karachi</a:t>
            </a:r>
          </a:p>
          <a:p>
            <a:endParaRPr lang="en-GB" dirty="0"/>
          </a:p>
        </p:txBody>
      </p:sp>
      <p:pic>
        <p:nvPicPr>
          <p:cNvPr id="13318" name="Picture 6" descr="C:\Users\indus\Desktop\indus 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856"/>
            <a:ext cx="1905000" cy="41831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3315" name="Picture 3" descr="C:\Users\indus\Desktop\log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582400" y="-8077200"/>
            <a:ext cx="9235440" cy="46177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6613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676964" cy="445099"/>
          </a:xfrm>
        </p:spPr>
        <p:txBody>
          <a:bodyPr/>
          <a:lstStyle/>
          <a:p>
            <a:r>
              <a:rPr lang="en-US" sz="4000" dirty="0" smtClean="0">
                <a:latin typeface="Andalus" pitchFamily="18" charset="-78"/>
                <a:cs typeface="Andalus" pitchFamily="18" charset="-78"/>
              </a:rPr>
              <a:t>     Brain: Lets explore it…</a:t>
            </a:r>
            <a:endParaRPr lang="en-US" sz="4000" dirty="0">
              <a:latin typeface="Andalus" pitchFamily="18" charset="-78"/>
              <a:cs typeface="Andalus" pitchFamily="18" charset="-78"/>
            </a:endParaRPr>
          </a:p>
        </p:txBody>
      </p:sp>
      <p:sp>
        <p:nvSpPr>
          <p:cNvPr id="4"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pPr marL="571500" indent="-571500">
              <a:buFont typeface="Wingdings" pitchFamily="2" charset="2"/>
              <a:buChar char="Ø"/>
            </a:pPr>
            <a:endParaRPr lang="en-GB" sz="4000" dirty="0">
              <a:solidFill>
                <a:schemeClr val="tx1"/>
              </a:solidFill>
              <a:latin typeface="Andalus" pitchFamily="18" charset="-78"/>
              <a:cs typeface="Andalus" pitchFamily="18" charset="-78"/>
            </a:endParaRPr>
          </a:p>
          <a:p>
            <a:pPr marL="571500" indent="-571500">
              <a:buFont typeface="Wingdings" pitchFamily="2" charset="2"/>
              <a:buChar char="Ø"/>
            </a:pPr>
            <a:endParaRPr lang="en-GB" sz="4000" dirty="0">
              <a:solidFill>
                <a:schemeClr val="tx1"/>
              </a:solidFill>
              <a:latin typeface="Andalus" pitchFamily="18" charset="-78"/>
              <a:cs typeface="Andalus" pitchFamily="18" charset="-78"/>
            </a:endParaRPr>
          </a:p>
          <a:p>
            <a:endParaRPr lang="en-US" sz="3200" dirty="0" smtClean="0">
              <a:solidFill>
                <a:schemeClr val="tx1"/>
              </a:solidFill>
              <a:latin typeface="Andalus" panose="02020603050405020304" pitchFamily="18" charset="-78"/>
              <a:cs typeface="Andalus" panose="02020603050405020304" pitchFamily="18" charset="-78"/>
            </a:endParaRPr>
          </a:p>
          <a:p>
            <a:r>
              <a:rPr lang="en-US" b="1" dirty="0" smtClean="0"/>
              <a:t> </a:t>
            </a:r>
            <a:endParaRPr lang="en-US" dirty="0"/>
          </a:p>
          <a:p>
            <a:endParaRPr lang="en-US" b="1" dirty="0" smtClean="0">
              <a:solidFill>
                <a:schemeClr val="tx1"/>
              </a:solidFill>
              <a:latin typeface="Andalus" panose="02020603050405020304" pitchFamily="18" charset="-78"/>
              <a:cs typeface="Andalus" panose="02020603050405020304" pitchFamily="18" charset="-78"/>
            </a:endParaRPr>
          </a:p>
          <a:p>
            <a:endParaRPr lang="en-US" b="1" dirty="0">
              <a:solidFill>
                <a:schemeClr val="tx1"/>
              </a:solidFill>
              <a:latin typeface="Andalus" panose="02020603050405020304" pitchFamily="18" charset="-78"/>
              <a:cs typeface="Andalus" panose="02020603050405020304" pitchFamily="18" charset="-78"/>
            </a:endParaRPr>
          </a:p>
          <a:p>
            <a:endParaRPr lang="en-US" b="1" dirty="0" smtClean="0">
              <a:solidFill>
                <a:schemeClr val="tx1"/>
              </a:solidFill>
              <a:latin typeface="Andalus" panose="02020603050405020304" pitchFamily="18" charset="-78"/>
              <a:cs typeface="Andalus" panose="02020603050405020304" pitchFamily="18" charset="-78"/>
            </a:endParaRPr>
          </a:p>
          <a:p>
            <a:endParaRPr lang="en-US" b="1" dirty="0">
              <a:solidFill>
                <a:schemeClr val="tx1"/>
              </a:solidFill>
              <a:latin typeface="Andalus" panose="02020603050405020304" pitchFamily="18" charset="-78"/>
              <a:cs typeface="Andalus" panose="02020603050405020304" pitchFamily="18" charset="-78"/>
            </a:endParaRPr>
          </a:p>
          <a:p>
            <a:endParaRPr lang="en-US" b="1" dirty="0" smtClean="0">
              <a:solidFill>
                <a:schemeClr val="tx1"/>
              </a:solidFill>
              <a:latin typeface="Andalus" panose="02020603050405020304" pitchFamily="18" charset="-78"/>
              <a:cs typeface="Andalus" panose="02020603050405020304" pitchFamily="18" charset="-78"/>
            </a:endParaRPr>
          </a:p>
          <a:p>
            <a:pPr marL="34290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indent="-342900">
              <a:buFont typeface="Wingdings" panose="05000000000000000000" pitchFamily="2" charset="2"/>
              <a:buChar char="Ø"/>
            </a:pPr>
            <a:r>
              <a:rPr lang="en-US" dirty="0" smtClean="0">
                <a:solidFill>
                  <a:schemeClr val="tx1"/>
                </a:solidFill>
                <a:latin typeface="Andalus" panose="02020603050405020304" pitchFamily="18" charset="-78"/>
                <a:cs typeface="Andalus" panose="02020603050405020304" pitchFamily="18" charset="-78"/>
              </a:rPr>
              <a:t>The </a:t>
            </a:r>
            <a:r>
              <a:rPr lang="en-US" dirty="0">
                <a:solidFill>
                  <a:schemeClr val="tx1"/>
                </a:solidFill>
                <a:latin typeface="Andalus" panose="02020603050405020304" pitchFamily="18" charset="-78"/>
                <a:cs typeface="Andalus" panose="02020603050405020304" pitchFamily="18" charset="-78"/>
              </a:rPr>
              <a:t>electrical signals which are measured by neuroimaging </a:t>
            </a:r>
            <a:r>
              <a:rPr lang="en-US" dirty="0" smtClean="0">
                <a:solidFill>
                  <a:schemeClr val="tx1"/>
                </a:solidFill>
                <a:latin typeface="Andalus" panose="02020603050405020304" pitchFamily="18" charset="-78"/>
                <a:cs typeface="Andalus" panose="02020603050405020304" pitchFamily="18" charset="-78"/>
              </a:rPr>
              <a:t>techniques such as EEG, MEG, fMRI and PET </a:t>
            </a:r>
            <a:r>
              <a:rPr lang="en-US" dirty="0">
                <a:solidFill>
                  <a:schemeClr val="tx1"/>
                </a:solidFill>
                <a:latin typeface="Andalus" panose="02020603050405020304" pitchFamily="18" charset="-78"/>
                <a:cs typeface="Andalus" panose="02020603050405020304" pitchFamily="18" charset="-78"/>
              </a:rPr>
              <a:t>are produced due to bioelectromagnetism inside the </a:t>
            </a:r>
            <a:r>
              <a:rPr lang="en-US" dirty="0" smtClean="0">
                <a:solidFill>
                  <a:schemeClr val="tx1"/>
                </a:solidFill>
                <a:latin typeface="Andalus" panose="02020603050405020304" pitchFamily="18" charset="-78"/>
                <a:cs typeface="Andalus" panose="02020603050405020304" pitchFamily="18" charset="-78"/>
              </a:rPr>
              <a:t>brain. </a:t>
            </a:r>
          </a:p>
          <a:p>
            <a:endParaRPr lang="en-US" dirty="0" smtClean="0">
              <a:solidFill>
                <a:schemeClr val="tx1"/>
              </a:solidFill>
              <a:latin typeface="Andalus" panose="02020603050405020304" pitchFamily="18" charset="-78"/>
              <a:cs typeface="Andalus" panose="02020603050405020304" pitchFamily="18" charset="-78"/>
            </a:endParaRPr>
          </a:p>
          <a:p>
            <a:pPr marL="342900" indent="-342900">
              <a:buFont typeface="Wingdings" panose="05000000000000000000" pitchFamily="2" charset="2"/>
              <a:buChar char="Ø"/>
            </a:pPr>
            <a:r>
              <a:rPr lang="en-US" dirty="0" smtClean="0">
                <a:solidFill>
                  <a:schemeClr val="tx1"/>
                </a:solidFill>
                <a:latin typeface="Andalus" panose="02020603050405020304" pitchFamily="18" charset="-78"/>
                <a:cs typeface="Andalus" panose="02020603050405020304" pitchFamily="18" charset="-78"/>
              </a:rPr>
              <a:t>This electromagnetic activity is due to any physical or mental task. </a:t>
            </a:r>
          </a:p>
          <a:p>
            <a:endParaRPr lang="en-US" dirty="0" smtClean="0">
              <a:solidFill>
                <a:schemeClr val="tx1"/>
              </a:solidFill>
              <a:latin typeface="Andalus" panose="02020603050405020304" pitchFamily="18" charset="-78"/>
              <a:cs typeface="Andalus" panose="02020603050405020304" pitchFamily="18" charset="-78"/>
            </a:endParaRPr>
          </a:p>
          <a:p>
            <a:pPr marL="342900" indent="-342900">
              <a:buFont typeface="Wingdings" panose="05000000000000000000" pitchFamily="2" charset="2"/>
              <a:buChar char="Ø"/>
            </a:pPr>
            <a:r>
              <a:rPr lang="en-US" dirty="0">
                <a:solidFill>
                  <a:schemeClr val="tx1"/>
                </a:solidFill>
                <a:latin typeface="Andalus" panose="02020603050405020304" pitchFamily="18" charset="-78"/>
                <a:cs typeface="Andalus" panose="02020603050405020304" pitchFamily="18" charset="-78"/>
              </a:rPr>
              <a:t>This procedure is dependent upon the rise/fall of electrical potentials at the cell membrane. </a:t>
            </a:r>
            <a:endParaRPr lang="en-US" dirty="0" smtClean="0">
              <a:solidFill>
                <a:schemeClr val="tx1"/>
              </a:solidFill>
              <a:latin typeface="Andalus" panose="02020603050405020304" pitchFamily="18" charset="-78"/>
              <a:cs typeface="Andalus" panose="02020603050405020304" pitchFamily="18" charset="-78"/>
            </a:endParaRPr>
          </a:p>
          <a:p>
            <a:endParaRPr lang="en-US" dirty="0" smtClean="0">
              <a:solidFill>
                <a:schemeClr val="tx1"/>
              </a:solidFill>
              <a:latin typeface="Andalus" panose="02020603050405020304" pitchFamily="18" charset="-78"/>
              <a:cs typeface="Andalus" panose="02020603050405020304" pitchFamily="18" charset="-78"/>
            </a:endParaRPr>
          </a:p>
          <a:p>
            <a:pPr marL="342900" indent="-342900">
              <a:buFont typeface="Wingdings" panose="05000000000000000000" pitchFamily="2" charset="2"/>
              <a:buChar char="Ø"/>
            </a:pPr>
            <a:r>
              <a:rPr lang="en-US" dirty="0">
                <a:solidFill>
                  <a:schemeClr val="tx1"/>
                </a:solidFill>
                <a:latin typeface="Andalus" panose="02020603050405020304" pitchFamily="18" charset="-78"/>
                <a:cs typeface="Andalus" panose="02020603050405020304" pitchFamily="18" charset="-78"/>
              </a:rPr>
              <a:t>T</a:t>
            </a:r>
            <a:r>
              <a:rPr lang="en-US" dirty="0" smtClean="0">
                <a:solidFill>
                  <a:schemeClr val="tx1"/>
                </a:solidFill>
                <a:latin typeface="Andalus" panose="02020603050405020304" pitchFamily="18" charset="-78"/>
                <a:cs typeface="Andalus" panose="02020603050405020304" pitchFamily="18" charset="-78"/>
              </a:rPr>
              <a:t>he </a:t>
            </a:r>
            <a:r>
              <a:rPr lang="en-US" dirty="0">
                <a:solidFill>
                  <a:schemeClr val="tx1"/>
                </a:solidFill>
                <a:latin typeface="Andalus" panose="02020603050405020304" pitchFamily="18" charset="-78"/>
                <a:cs typeface="Andalus" panose="02020603050405020304" pitchFamily="18" charset="-78"/>
              </a:rPr>
              <a:t>signals in the dendrites are termed as post-synaptic potentials (PSPs) and the signals emitted, moving along the axon are said to be action potentials (AP</a:t>
            </a:r>
            <a:r>
              <a:rPr lang="en-US" dirty="0" smtClean="0">
                <a:solidFill>
                  <a:schemeClr val="tx1"/>
                </a:solidFill>
                <a:latin typeface="Andalus" panose="02020603050405020304" pitchFamily="18" charset="-78"/>
                <a:cs typeface="Andalus" panose="02020603050405020304" pitchFamily="18" charset="-78"/>
              </a:rPr>
              <a:t>).</a:t>
            </a:r>
            <a:endParaRPr lang="en-US" dirty="0">
              <a:solidFill>
                <a:schemeClr val="tx1"/>
              </a:solidFill>
              <a:latin typeface="Andalus" panose="02020603050405020304" pitchFamily="18" charset="-78"/>
              <a:cs typeface="Andalus" panose="02020603050405020304" pitchFamily="18" charset="-78"/>
            </a:endParaRPr>
          </a:p>
          <a:p>
            <a:pPr lvl="0"/>
            <a:endParaRPr lang="en-US" dirty="0">
              <a:solidFill>
                <a:schemeClr val="tx1"/>
              </a:solidFill>
              <a:latin typeface="Andalus" panose="02020603050405020304" pitchFamily="18" charset="-78"/>
              <a:cs typeface="Andalus" panose="02020603050405020304" pitchFamily="18" charset="-78"/>
            </a:endParaRPr>
          </a:p>
          <a:p>
            <a:pPr lvl="0"/>
            <a:endParaRPr lang="en-US" dirty="0">
              <a:solidFill>
                <a:schemeClr val="tx1"/>
              </a:solidFill>
              <a:latin typeface="Andalus" panose="02020603050405020304" pitchFamily="18" charset="-78"/>
              <a:cs typeface="Andalus" panose="02020603050405020304" pitchFamily="18" charset="-78"/>
            </a:endParaRPr>
          </a:p>
          <a:p>
            <a:r>
              <a:rPr lang="en-US" b="1" dirty="0" smtClean="0">
                <a:solidFill>
                  <a:schemeClr val="tx1"/>
                </a:solidFill>
                <a:latin typeface="Andalus" panose="02020603050405020304" pitchFamily="18" charset="-78"/>
                <a:cs typeface="Andalus" panose="02020603050405020304" pitchFamily="18" charset="-78"/>
              </a:rPr>
              <a:t> </a:t>
            </a:r>
            <a:endParaRPr lang="en-US" dirty="0">
              <a:solidFill>
                <a:schemeClr val="tx1"/>
              </a:solidFill>
              <a:latin typeface="Andalus" panose="02020603050405020304" pitchFamily="18" charset="-78"/>
              <a:cs typeface="Andalus" panose="02020603050405020304" pitchFamily="18" charset="-78"/>
            </a:endParaRPr>
          </a:p>
          <a:p>
            <a:pPr lvl="0"/>
            <a:endParaRPr lang="en-US" dirty="0">
              <a:solidFill>
                <a:schemeClr val="tx1"/>
              </a:solidFill>
              <a:latin typeface="Andalus" panose="02020603050405020304" pitchFamily="18" charset="-78"/>
              <a:cs typeface="Andalus" panose="02020603050405020304" pitchFamily="18" charset="-78"/>
            </a:endParaRPr>
          </a:p>
          <a:p>
            <a:endParaRPr lang="en-US" dirty="0" smtClean="0">
              <a:solidFill>
                <a:schemeClr val="tx1"/>
              </a:solidFill>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3027740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76964" cy="445099"/>
          </a:xfrm>
        </p:spPr>
        <p:txBody>
          <a:bodyPr/>
          <a:lstStyle/>
          <a:p>
            <a:r>
              <a:rPr lang="en-US" sz="4000" dirty="0" smtClean="0">
                <a:latin typeface="Andalus" pitchFamily="18" charset="-78"/>
                <a:cs typeface="Andalus" pitchFamily="18" charset="-78"/>
              </a:rPr>
              <a:t>     Why Brain Source Localization?</a:t>
            </a:r>
            <a:endParaRPr lang="en-US" sz="4000" dirty="0">
              <a:latin typeface="Andalus" pitchFamily="18" charset="-78"/>
              <a:cs typeface="Andalus" pitchFamily="18" charset="-78"/>
            </a:endParaRPr>
          </a:p>
        </p:txBody>
      </p:sp>
      <p:sp>
        <p:nvSpPr>
          <p:cNvPr id="4"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pPr marL="571500" indent="-571500">
              <a:buFont typeface="Wingdings" pitchFamily="2" charset="2"/>
              <a:buChar char="Ø"/>
            </a:pPr>
            <a:endParaRPr lang="en-GB" sz="4000" dirty="0">
              <a:solidFill>
                <a:schemeClr val="tx1"/>
              </a:solidFill>
              <a:latin typeface="Andalus" pitchFamily="18" charset="-78"/>
              <a:cs typeface="Andalus" pitchFamily="18" charset="-78"/>
            </a:endParaRPr>
          </a:p>
          <a:p>
            <a:pPr marL="571500" indent="-571500">
              <a:buFont typeface="Wingdings" pitchFamily="2" charset="2"/>
              <a:buChar char="Ø"/>
            </a:pPr>
            <a:endParaRPr lang="en-GB" sz="4000" dirty="0">
              <a:solidFill>
                <a:schemeClr val="tx1"/>
              </a:solidFill>
              <a:latin typeface="Andalus" pitchFamily="18" charset="-78"/>
              <a:cs typeface="Andalus" pitchFamily="18" charset="-78"/>
            </a:endParaRPr>
          </a:p>
          <a:p>
            <a:pPr marL="457200" indent="-457200">
              <a:buFont typeface="Wingdings" panose="05000000000000000000" pitchFamily="2" charset="2"/>
              <a:buChar char="Ø"/>
            </a:pPr>
            <a:endParaRPr lang="en-US" sz="3200" dirty="0" smtClean="0">
              <a:solidFill>
                <a:schemeClr val="tx1"/>
              </a:solidFill>
              <a:latin typeface="Andalus" panose="02020603050405020304" pitchFamily="18" charset="-78"/>
              <a:cs typeface="Andalus" panose="02020603050405020304" pitchFamily="18" charset="-78"/>
            </a:endParaRPr>
          </a:p>
          <a:p>
            <a:pPr lvl="0"/>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indent="-342900">
              <a:buFont typeface="Wingdings" panose="05000000000000000000" pitchFamily="2" charset="2"/>
              <a:buChar char="Ø"/>
            </a:pPr>
            <a:endParaRPr lang="en-US" smtClean="0">
              <a:solidFill>
                <a:schemeClr val="tx1"/>
              </a:solidFill>
              <a:latin typeface="Andalus" panose="02020603050405020304" pitchFamily="18" charset="-78"/>
              <a:cs typeface="Andalus" panose="02020603050405020304" pitchFamily="18" charset="-78"/>
            </a:endParaRPr>
          </a:p>
          <a:p>
            <a:endParaRPr lang="en-US" dirty="0" smtClean="0">
              <a:solidFill>
                <a:schemeClr val="tx1"/>
              </a:solidFill>
              <a:latin typeface="Andalus" panose="02020603050405020304" pitchFamily="18" charset="-78"/>
              <a:cs typeface="Andalus" panose="02020603050405020304" pitchFamily="18" charset="-78"/>
            </a:endParaRPr>
          </a:p>
          <a:p>
            <a:pPr marL="342900" indent="-342900">
              <a:buFont typeface="Wingdings" panose="05000000000000000000" pitchFamily="2" charset="2"/>
              <a:buChar char="Ø"/>
            </a:pPr>
            <a:r>
              <a:rPr lang="en-US" dirty="0" smtClean="0">
                <a:solidFill>
                  <a:schemeClr val="tx1"/>
                </a:solidFill>
                <a:latin typeface="Andalus" panose="02020603050405020304" pitchFamily="18" charset="-78"/>
                <a:cs typeface="Andalus" panose="02020603050405020304" pitchFamily="18" charset="-78"/>
              </a:rPr>
              <a:t>The </a:t>
            </a:r>
            <a:r>
              <a:rPr lang="en-US" dirty="0">
                <a:solidFill>
                  <a:schemeClr val="tx1"/>
                </a:solidFill>
                <a:latin typeface="Andalus" panose="02020603050405020304" pitchFamily="18" charset="-78"/>
                <a:cs typeface="Andalus" panose="02020603050405020304" pitchFamily="18" charset="-78"/>
              </a:rPr>
              <a:t>field of functional brain imaging is multidisciplinary research field that includes techniques dedicated to a better understanding of the human </a:t>
            </a:r>
            <a:r>
              <a:rPr lang="en-US" dirty="0" smtClean="0">
                <a:solidFill>
                  <a:schemeClr val="tx1"/>
                </a:solidFill>
                <a:latin typeface="Andalus" panose="02020603050405020304" pitchFamily="18" charset="-78"/>
                <a:cs typeface="Andalus" panose="02020603050405020304" pitchFamily="18" charset="-78"/>
              </a:rPr>
              <a:t>brain.</a:t>
            </a:r>
          </a:p>
          <a:p>
            <a:endParaRPr lang="en-US" dirty="0" smtClean="0">
              <a:solidFill>
                <a:schemeClr val="tx1"/>
              </a:solidFill>
              <a:latin typeface="Andalus" panose="02020603050405020304" pitchFamily="18" charset="-78"/>
              <a:cs typeface="Andalus" panose="02020603050405020304" pitchFamily="18" charset="-78"/>
            </a:endParaRPr>
          </a:p>
          <a:p>
            <a:pPr marL="342900" indent="-342900">
              <a:buFont typeface="Wingdings" panose="05000000000000000000" pitchFamily="2" charset="2"/>
              <a:buChar char="Ø"/>
            </a:pPr>
            <a:r>
              <a:rPr lang="en-US" dirty="0" smtClean="0">
                <a:solidFill>
                  <a:schemeClr val="tx1"/>
                </a:solidFill>
                <a:latin typeface="Andalus" panose="02020603050405020304" pitchFamily="18" charset="-78"/>
                <a:cs typeface="Andalus" panose="02020603050405020304" pitchFamily="18" charset="-78"/>
              </a:rPr>
              <a:t>They does it </a:t>
            </a:r>
            <a:r>
              <a:rPr lang="en-US" dirty="0">
                <a:solidFill>
                  <a:schemeClr val="tx1"/>
                </a:solidFill>
                <a:latin typeface="Andalus" panose="02020603050405020304" pitchFamily="18" charset="-78"/>
                <a:cs typeface="Andalus" panose="02020603050405020304" pitchFamily="18" charset="-78"/>
              </a:rPr>
              <a:t>through noninvasive imaging </a:t>
            </a:r>
            <a:r>
              <a:rPr lang="en-US" dirty="0" smtClean="0">
                <a:solidFill>
                  <a:schemeClr val="tx1"/>
                </a:solidFill>
                <a:latin typeface="Andalus" panose="02020603050405020304" pitchFamily="18" charset="-78"/>
                <a:cs typeface="Andalus" panose="02020603050405020304" pitchFamily="18" charset="-78"/>
              </a:rPr>
              <a:t>electrophysiological</a:t>
            </a:r>
            <a:r>
              <a:rPr lang="en-US" dirty="0">
                <a:solidFill>
                  <a:schemeClr val="tx1"/>
                </a:solidFill>
                <a:latin typeface="Andalus" panose="02020603050405020304" pitchFamily="18" charset="-78"/>
                <a:cs typeface="Andalus" panose="02020603050405020304" pitchFamily="18" charset="-78"/>
              </a:rPr>
              <a:t>, hemodynamic, metabolic, and neurochemical processes that are going in normal and pathological </a:t>
            </a:r>
            <a:r>
              <a:rPr lang="en-US" dirty="0" smtClean="0">
                <a:solidFill>
                  <a:schemeClr val="tx1"/>
                </a:solidFill>
                <a:latin typeface="Andalus" panose="02020603050405020304" pitchFamily="18" charset="-78"/>
                <a:cs typeface="Andalus" panose="02020603050405020304" pitchFamily="18" charset="-78"/>
              </a:rPr>
              <a:t>brain</a:t>
            </a:r>
            <a:r>
              <a:rPr lang="en-US" b="1" dirty="0" smtClean="0">
                <a:solidFill>
                  <a:schemeClr val="tx1"/>
                </a:solidFill>
                <a:latin typeface="Andalus" panose="02020603050405020304" pitchFamily="18" charset="-78"/>
                <a:cs typeface="Andalus" panose="02020603050405020304" pitchFamily="18" charset="-78"/>
              </a:rPr>
              <a:t>.</a:t>
            </a:r>
          </a:p>
          <a:p>
            <a:endParaRPr lang="en-US" b="1" dirty="0" smtClean="0">
              <a:solidFill>
                <a:schemeClr val="tx1"/>
              </a:solidFill>
              <a:latin typeface="Andalus" panose="02020603050405020304" pitchFamily="18" charset="-78"/>
              <a:cs typeface="Andalus" panose="02020603050405020304" pitchFamily="18" charset="-78"/>
            </a:endParaRPr>
          </a:p>
          <a:p>
            <a:pPr marL="342900" indent="-342900">
              <a:buFont typeface="Wingdings" panose="05000000000000000000" pitchFamily="2" charset="2"/>
              <a:buChar char="Ø"/>
            </a:pPr>
            <a:r>
              <a:rPr lang="en-US" dirty="0">
                <a:solidFill>
                  <a:schemeClr val="tx1"/>
                </a:solidFill>
                <a:latin typeface="Andalus" panose="02020603050405020304" pitchFamily="18" charset="-78"/>
                <a:cs typeface="Andalus" panose="02020603050405020304" pitchFamily="18" charset="-78"/>
              </a:rPr>
              <a:t>One aim of using such neuroimaging techniques i.e. M/EEG is reconstruction of brain activity through non-invasive measurements of the associated </a:t>
            </a:r>
            <a:r>
              <a:rPr lang="en-US" dirty="0" smtClean="0">
                <a:solidFill>
                  <a:schemeClr val="tx1"/>
                </a:solidFill>
                <a:latin typeface="Andalus" panose="02020603050405020304" pitchFamily="18" charset="-78"/>
                <a:cs typeface="Andalus" panose="02020603050405020304" pitchFamily="18" charset="-78"/>
              </a:rPr>
              <a:t>bioelectromagnetic fields. </a:t>
            </a: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4191045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76964" cy="445099"/>
          </a:xfrm>
        </p:spPr>
        <p:txBody>
          <a:bodyPr/>
          <a:lstStyle/>
          <a:p>
            <a:r>
              <a:rPr lang="en-US" sz="4000" dirty="0" smtClean="0">
                <a:latin typeface="Andalus" pitchFamily="18" charset="-78"/>
                <a:cs typeface="Andalus" pitchFamily="18" charset="-78"/>
              </a:rPr>
              <a:t>     Why Brain Source Localization?</a:t>
            </a:r>
            <a:endParaRPr lang="en-US" sz="4000" dirty="0">
              <a:latin typeface="Andalus" pitchFamily="18" charset="-78"/>
              <a:cs typeface="Andalus" pitchFamily="18" charset="-78"/>
            </a:endParaRPr>
          </a:p>
        </p:txBody>
      </p:sp>
      <p:sp>
        <p:nvSpPr>
          <p:cNvPr id="4"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pPr marL="571500" indent="-571500">
              <a:buFont typeface="Wingdings" pitchFamily="2" charset="2"/>
              <a:buChar char="Ø"/>
            </a:pPr>
            <a:endParaRPr lang="en-GB" sz="4000" dirty="0">
              <a:solidFill>
                <a:schemeClr val="tx1"/>
              </a:solidFill>
              <a:latin typeface="Andalus" pitchFamily="18" charset="-78"/>
              <a:cs typeface="Andalus" pitchFamily="18" charset="-78"/>
            </a:endParaRPr>
          </a:p>
          <a:p>
            <a:pPr marL="571500" indent="-571500">
              <a:buFont typeface="Wingdings" pitchFamily="2" charset="2"/>
              <a:buChar char="Ø"/>
            </a:pPr>
            <a:endParaRPr lang="en-GB" sz="4000" dirty="0">
              <a:solidFill>
                <a:schemeClr val="tx1"/>
              </a:solidFill>
              <a:latin typeface="Andalus" pitchFamily="18" charset="-78"/>
              <a:cs typeface="Andalus" pitchFamily="18" charset="-78"/>
            </a:endParaRPr>
          </a:p>
          <a:p>
            <a:pPr marL="457200" indent="-457200">
              <a:buFont typeface="Wingdings" panose="05000000000000000000" pitchFamily="2" charset="2"/>
              <a:buChar char="Ø"/>
            </a:pPr>
            <a:endParaRPr lang="en-US" sz="3200" dirty="0" smtClean="0">
              <a:solidFill>
                <a:schemeClr val="tx1"/>
              </a:solidFill>
              <a:latin typeface="Andalus" panose="02020603050405020304" pitchFamily="18" charset="-78"/>
              <a:cs typeface="Andalus" panose="02020603050405020304" pitchFamily="18" charset="-78"/>
            </a:endParaRPr>
          </a:p>
          <a:p>
            <a:r>
              <a:rPr lang="en-US" b="1" dirty="0" smtClean="0"/>
              <a:t> </a:t>
            </a:r>
            <a:endParaRPr lang="en-US" dirty="0"/>
          </a:p>
          <a:p>
            <a:pPr lvl="0"/>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indent="-342900">
              <a:buFont typeface="Wingdings" panose="05000000000000000000" pitchFamily="2" charset="2"/>
              <a:buChar char="Ø"/>
            </a:pPr>
            <a:r>
              <a:rPr lang="en-US" dirty="0">
                <a:solidFill>
                  <a:schemeClr val="tx1"/>
                </a:solidFill>
                <a:latin typeface="Andalus" panose="02020603050405020304" pitchFamily="18" charset="-78"/>
                <a:cs typeface="Andalus" panose="02020603050405020304" pitchFamily="18" charset="-78"/>
              </a:rPr>
              <a:t>This field of brain source localization or reconstruction using M/EEG signals is emerged few decades ago in </a:t>
            </a:r>
            <a:r>
              <a:rPr lang="en-US" dirty="0" smtClean="0">
                <a:solidFill>
                  <a:schemeClr val="tx1"/>
                </a:solidFill>
                <a:latin typeface="Andalus" panose="02020603050405020304" pitchFamily="18" charset="-78"/>
                <a:cs typeface="Andalus" panose="02020603050405020304" pitchFamily="18" charset="-78"/>
              </a:rPr>
              <a:t>neuroscience.</a:t>
            </a:r>
            <a:r>
              <a:rPr lang="en-US" dirty="0" smtClean="0">
                <a:solidFill>
                  <a:schemeClr val="tx1"/>
                </a:solidFill>
              </a:rPr>
              <a:t>  </a:t>
            </a: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indent="-342900">
              <a:buFont typeface="Wingdings" panose="05000000000000000000" pitchFamily="2" charset="2"/>
              <a:buChar char="Ø"/>
            </a:pPr>
            <a:r>
              <a:rPr lang="en-US" dirty="0" smtClean="0">
                <a:solidFill>
                  <a:schemeClr val="tx1"/>
                </a:solidFill>
                <a:latin typeface="Andalus" panose="02020603050405020304" pitchFamily="18" charset="-78"/>
                <a:cs typeface="Andalus" panose="02020603050405020304" pitchFamily="18" charset="-78"/>
              </a:rPr>
              <a:t>This brain source localization has variety </a:t>
            </a:r>
            <a:r>
              <a:rPr lang="en-US" dirty="0">
                <a:solidFill>
                  <a:schemeClr val="tx1"/>
                </a:solidFill>
                <a:latin typeface="Andalus" panose="02020603050405020304" pitchFamily="18" charset="-78"/>
                <a:cs typeface="Andalus" panose="02020603050405020304" pitchFamily="18" charset="-78"/>
              </a:rPr>
              <a:t>of clinical and research </a:t>
            </a:r>
            <a:r>
              <a:rPr lang="en-US" dirty="0" smtClean="0">
                <a:solidFill>
                  <a:schemeClr val="tx1"/>
                </a:solidFill>
                <a:latin typeface="Andalus" panose="02020603050405020304" pitchFamily="18" charset="-78"/>
                <a:cs typeface="Andalus" panose="02020603050405020304" pitchFamily="18" charset="-78"/>
              </a:rPr>
              <a:t>applications. </a:t>
            </a:r>
          </a:p>
          <a:p>
            <a:endParaRPr lang="en-US" dirty="0" smtClean="0">
              <a:solidFill>
                <a:schemeClr val="tx1"/>
              </a:solidFill>
              <a:latin typeface="Andalus" panose="02020603050405020304" pitchFamily="18" charset="-78"/>
              <a:cs typeface="Andalus" panose="02020603050405020304" pitchFamily="18" charset="-78"/>
            </a:endParaRPr>
          </a:p>
          <a:p>
            <a:pPr marL="342900" indent="-342900">
              <a:buFont typeface="Wingdings" panose="05000000000000000000" pitchFamily="2" charset="2"/>
              <a:buChar char="Ø"/>
            </a:pPr>
            <a:r>
              <a:rPr lang="en-US" dirty="0">
                <a:solidFill>
                  <a:schemeClr val="tx1"/>
                </a:solidFill>
                <a:latin typeface="Andalus" panose="02020603050405020304" pitchFamily="18" charset="-78"/>
                <a:cs typeface="Andalus" panose="02020603050405020304" pitchFamily="18" charset="-78"/>
              </a:rPr>
              <a:t>The solution towards this localization problem involves the simulation of field distribution on head surface for a given current </a:t>
            </a:r>
            <a:r>
              <a:rPr lang="en-US" dirty="0" smtClean="0">
                <a:solidFill>
                  <a:schemeClr val="tx1"/>
                </a:solidFill>
                <a:latin typeface="Andalus" panose="02020603050405020304" pitchFamily="18" charset="-78"/>
                <a:cs typeface="Andalus" panose="02020603050405020304" pitchFamily="18" charset="-78"/>
              </a:rPr>
              <a:t>sources </a:t>
            </a:r>
            <a:r>
              <a:rPr lang="en-US" dirty="0">
                <a:solidFill>
                  <a:schemeClr val="tx1"/>
                </a:solidFill>
                <a:latin typeface="Andalus" panose="02020603050405020304" pitchFamily="18" charset="-78"/>
                <a:cs typeface="Andalus" panose="02020603050405020304" pitchFamily="18" charset="-78"/>
              </a:rPr>
              <a:t>in brain and consequently localization of current </a:t>
            </a:r>
            <a:r>
              <a:rPr lang="en-US" dirty="0" smtClean="0">
                <a:solidFill>
                  <a:schemeClr val="tx1"/>
                </a:solidFill>
                <a:latin typeface="Andalus" panose="02020603050405020304" pitchFamily="18" charset="-78"/>
                <a:cs typeface="Andalus" panose="02020603050405020304" pitchFamily="18" charset="-78"/>
              </a:rPr>
              <a:t>dipoles by using various optimization algorithms. </a:t>
            </a:r>
          </a:p>
        </p:txBody>
      </p:sp>
    </p:spTree>
    <p:extLst>
      <p:ext uri="{BB962C8B-B14F-4D97-AF65-F5344CB8AC3E}">
        <p14:creationId xmlns:p14="http://schemas.microsoft.com/office/powerpoint/2010/main" val="4263870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76964" cy="445099"/>
          </a:xfrm>
        </p:spPr>
        <p:txBody>
          <a:bodyPr/>
          <a:lstStyle/>
          <a:p>
            <a:r>
              <a:rPr lang="en-US" sz="4000" dirty="0" smtClean="0">
                <a:latin typeface="Andalus" pitchFamily="18" charset="-78"/>
                <a:cs typeface="Andalus" pitchFamily="18" charset="-78"/>
              </a:rPr>
              <a:t>     Why Brain Source Localization?</a:t>
            </a:r>
            <a:endParaRPr lang="en-US" sz="4000" dirty="0">
              <a:latin typeface="Andalus" pitchFamily="18" charset="-78"/>
              <a:cs typeface="Andalus" pitchFamily="18" charset="-78"/>
            </a:endParaRPr>
          </a:p>
        </p:txBody>
      </p:sp>
      <p:sp>
        <p:nvSpPr>
          <p:cNvPr id="4"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pPr marL="571500" indent="-571500">
              <a:buFont typeface="Wingdings" pitchFamily="2" charset="2"/>
              <a:buChar char="Ø"/>
            </a:pPr>
            <a:endParaRPr lang="en-GB" sz="4000" dirty="0">
              <a:solidFill>
                <a:schemeClr val="tx1"/>
              </a:solidFill>
              <a:latin typeface="Andalus" pitchFamily="18" charset="-78"/>
              <a:cs typeface="Andalus" pitchFamily="18" charset="-78"/>
            </a:endParaRPr>
          </a:p>
          <a:p>
            <a:pPr marL="571500" indent="-571500">
              <a:buFont typeface="Wingdings" pitchFamily="2" charset="2"/>
              <a:buChar char="Ø"/>
            </a:pPr>
            <a:endParaRPr lang="en-GB" sz="4000" dirty="0">
              <a:solidFill>
                <a:schemeClr val="tx1"/>
              </a:solidFill>
              <a:latin typeface="Andalus" pitchFamily="18" charset="-78"/>
              <a:cs typeface="Andalus" pitchFamily="18" charset="-78"/>
            </a:endParaRPr>
          </a:p>
          <a:p>
            <a:pPr marL="457200" indent="-457200">
              <a:buFont typeface="Wingdings" panose="05000000000000000000" pitchFamily="2" charset="2"/>
              <a:buChar char="Ø"/>
            </a:pPr>
            <a:endParaRPr lang="en-US" sz="3200" dirty="0" smtClean="0">
              <a:solidFill>
                <a:schemeClr val="tx1"/>
              </a:solidFill>
              <a:latin typeface="Andalus" panose="02020603050405020304" pitchFamily="18" charset="-78"/>
              <a:cs typeface="Andalus" panose="02020603050405020304" pitchFamily="18" charset="-78"/>
            </a:endParaRPr>
          </a:p>
          <a:p>
            <a:r>
              <a:rPr lang="en-US" b="1" dirty="0" smtClean="0"/>
              <a:t> </a:t>
            </a:r>
            <a:endParaRPr lang="en-US" dirty="0"/>
          </a:p>
          <a:p>
            <a:pPr lvl="0"/>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r>
              <a:rPr lang="en-US" dirty="0" smtClean="0">
                <a:solidFill>
                  <a:schemeClr val="tx1"/>
                </a:solidFill>
                <a:latin typeface="Andalus" panose="02020603050405020304" pitchFamily="18" charset="-78"/>
                <a:cs typeface="Andalus" panose="02020603050405020304" pitchFamily="18" charset="-78"/>
              </a:rPr>
              <a:t>The brain source localization is done by using various neuroimaging techniques. </a:t>
            </a:r>
            <a:endParaRPr lang="en-US" dirty="0">
              <a:solidFill>
                <a:schemeClr val="tx1"/>
              </a:solidFill>
              <a:latin typeface="Andalus" panose="02020603050405020304" pitchFamily="18" charset="-78"/>
              <a:cs typeface="Andalus" panose="02020603050405020304" pitchFamily="18" charset="-78"/>
            </a:endParaRPr>
          </a:p>
          <a:p>
            <a:pPr marL="34290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indent="-342900">
              <a:buFont typeface="Wingdings" panose="05000000000000000000" pitchFamily="2" charset="2"/>
              <a:buChar char="Ø"/>
            </a:pPr>
            <a:r>
              <a:rPr lang="en-US" dirty="0" smtClean="0">
                <a:solidFill>
                  <a:schemeClr val="tx1"/>
                </a:solidFill>
                <a:latin typeface="Andalus" panose="02020603050405020304" pitchFamily="18" charset="-78"/>
                <a:cs typeface="Andalus" panose="02020603050405020304" pitchFamily="18" charset="-78"/>
              </a:rPr>
              <a:t>These techniques include MEG, EEG, fMRI and PET which have different temporal and spatial resolutions. </a:t>
            </a:r>
          </a:p>
          <a:p>
            <a:endParaRPr lang="en-US" dirty="0" smtClean="0">
              <a:solidFill>
                <a:schemeClr val="tx1"/>
              </a:solidFill>
              <a:latin typeface="Andalus" panose="02020603050405020304" pitchFamily="18" charset="-78"/>
              <a:cs typeface="Andalus" panose="02020603050405020304" pitchFamily="18" charset="-78"/>
            </a:endParaRPr>
          </a:p>
          <a:p>
            <a:pPr marL="342900" indent="-342900">
              <a:buFont typeface="Wingdings" panose="05000000000000000000" pitchFamily="2" charset="2"/>
              <a:buChar char="Ø"/>
            </a:pPr>
            <a:r>
              <a:rPr lang="en-US" dirty="0" smtClean="0">
                <a:solidFill>
                  <a:schemeClr val="tx1"/>
                </a:solidFill>
                <a:latin typeface="Andalus" panose="02020603050405020304" pitchFamily="18" charset="-78"/>
                <a:cs typeface="Andalus" panose="02020603050405020304" pitchFamily="18" charset="-78"/>
              </a:rPr>
              <a:t>However, when the </a:t>
            </a:r>
            <a:r>
              <a:rPr lang="en-US" dirty="0">
                <a:solidFill>
                  <a:schemeClr val="tx1"/>
                </a:solidFill>
                <a:latin typeface="Andalus" panose="02020603050405020304" pitchFamily="18" charset="-78"/>
                <a:cs typeface="Andalus" panose="02020603050405020304" pitchFamily="18" charset="-78"/>
              </a:rPr>
              <a:t>estimation of the location and distribution of the current sources due to which electromagnetic activity </a:t>
            </a:r>
            <a:r>
              <a:rPr lang="en-US" dirty="0" smtClean="0">
                <a:solidFill>
                  <a:schemeClr val="tx1"/>
                </a:solidFill>
                <a:latin typeface="Andalus" panose="02020603050405020304" pitchFamily="18" charset="-78"/>
                <a:cs typeface="Andalus" panose="02020603050405020304" pitchFamily="18" charset="-78"/>
              </a:rPr>
              <a:t>produced </a:t>
            </a:r>
            <a:r>
              <a:rPr lang="en-US" dirty="0">
                <a:solidFill>
                  <a:schemeClr val="tx1"/>
                </a:solidFill>
                <a:latin typeface="Andalus" panose="02020603050405020304" pitchFamily="18" charset="-78"/>
                <a:cs typeface="Andalus" panose="02020603050405020304" pitchFamily="18" charset="-78"/>
              </a:rPr>
              <a:t>in the </a:t>
            </a:r>
            <a:r>
              <a:rPr lang="en-US" dirty="0" smtClean="0">
                <a:solidFill>
                  <a:schemeClr val="tx1"/>
                </a:solidFill>
                <a:latin typeface="Andalus" panose="02020603050405020304" pitchFamily="18" charset="-78"/>
                <a:cs typeface="Andalus" panose="02020603050405020304" pitchFamily="18" charset="-78"/>
              </a:rPr>
              <a:t>brain is measured through voltages, then its termed as EEG source localization. </a:t>
            </a:r>
            <a:endParaRPr lang="en-US" dirty="0">
              <a:solidFill>
                <a:schemeClr val="tx1"/>
              </a:solidFill>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3153564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76964" cy="445099"/>
          </a:xfrm>
        </p:spPr>
        <p:txBody>
          <a:bodyPr/>
          <a:lstStyle/>
          <a:p>
            <a:r>
              <a:rPr lang="en-US" sz="4000" dirty="0" smtClean="0">
                <a:latin typeface="Andalus" pitchFamily="18" charset="-78"/>
                <a:cs typeface="Andalus" pitchFamily="18" charset="-78"/>
              </a:rPr>
              <a:t>     Why Brain Source Localization?</a:t>
            </a:r>
            <a:endParaRPr lang="en-US" sz="4000" dirty="0">
              <a:latin typeface="Andalus" pitchFamily="18" charset="-78"/>
              <a:cs typeface="Andalus" pitchFamily="18" charset="-78"/>
            </a:endParaRPr>
          </a:p>
        </p:txBody>
      </p:sp>
      <p:sp>
        <p:nvSpPr>
          <p:cNvPr id="4"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r>
              <a:rPr lang="en-US" dirty="0" smtClean="0">
                <a:solidFill>
                  <a:schemeClr val="tx1"/>
                </a:solidFill>
                <a:latin typeface="Andalus" panose="02020603050405020304" pitchFamily="18" charset="-78"/>
                <a:cs typeface="Andalus" panose="02020603050405020304" pitchFamily="18" charset="-78"/>
              </a:rPr>
              <a:t>The </a:t>
            </a:r>
            <a:r>
              <a:rPr lang="en-US" dirty="0">
                <a:solidFill>
                  <a:schemeClr val="tx1"/>
                </a:solidFill>
                <a:latin typeface="Andalus" panose="02020603050405020304" pitchFamily="18" charset="-78"/>
                <a:cs typeface="Andalus" panose="02020603050405020304" pitchFamily="18" charset="-78"/>
              </a:rPr>
              <a:t>problem is termed </a:t>
            </a:r>
            <a:r>
              <a:rPr lang="en-US" dirty="0" smtClean="0">
                <a:solidFill>
                  <a:schemeClr val="tx1"/>
                </a:solidFill>
                <a:latin typeface="Andalus" panose="02020603050405020304" pitchFamily="18" charset="-78"/>
                <a:cs typeface="Andalus" panose="02020603050405020304" pitchFamily="18" charset="-78"/>
              </a:rPr>
              <a:t>as source </a:t>
            </a:r>
            <a:r>
              <a:rPr lang="en-US" dirty="0">
                <a:solidFill>
                  <a:schemeClr val="tx1"/>
                </a:solidFill>
                <a:latin typeface="Andalus" panose="02020603050405020304" pitchFamily="18" charset="-78"/>
                <a:cs typeface="Andalus" panose="02020603050405020304" pitchFamily="18" charset="-78"/>
              </a:rPr>
              <a:t>localization or EEG inverse problem because the data (potentials) is given and the model is constructed from data. </a:t>
            </a:r>
            <a:endParaRPr lang="en-US" dirty="0" smtClean="0">
              <a:solidFill>
                <a:schemeClr val="tx1"/>
              </a:solidFill>
              <a:latin typeface="Andalus" panose="02020603050405020304" pitchFamily="18" charset="-78"/>
              <a:cs typeface="Andalus" panose="02020603050405020304" pitchFamily="18" charset="-78"/>
            </a:endParaRPr>
          </a:p>
          <a:p>
            <a:pPr lvl="0"/>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r>
              <a:rPr lang="en-US" dirty="0" smtClean="0">
                <a:solidFill>
                  <a:schemeClr val="tx1"/>
                </a:solidFill>
                <a:latin typeface="Andalus" panose="02020603050405020304" pitchFamily="18" charset="-78"/>
                <a:cs typeface="Andalus" panose="02020603050405020304" pitchFamily="18" charset="-78"/>
              </a:rPr>
              <a:t>Mathematically, this problem is ill-posed as </a:t>
            </a:r>
            <a:r>
              <a:rPr lang="en-US" dirty="0">
                <a:solidFill>
                  <a:schemeClr val="tx1"/>
                </a:solidFill>
                <a:latin typeface="Andalus" panose="02020603050405020304" pitchFamily="18" charset="-78"/>
                <a:cs typeface="Andalus" panose="02020603050405020304" pitchFamily="18" charset="-78"/>
              </a:rPr>
              <a:t>number of unknown parameters </a:t>
            </a:r>
            <a:r>
              <a:rPr lang="en-US" dirty="0" smtClean="0">
                <a:solidFill>
                  <a:schemeClr val="tx1"/>
                </a:solidFill>
                <a:latin typeface="Andalus" panose="02020603050405020304" pitchFamily="18" charset="-78"/>
                <a:cs typeface="Andalus" panose="02020603050405020304" pitchFamily="18" charset="-78"/>
              </a:rPr>
              <a:t>i.e. active brain sources is being </a:t>
            </a:r>
            <a:r>
              <a:rPr lang="en-US" dirty="0">
                <a:solidFill>
                  <a:schemeClr val="tx1"/>
                </a:solidFill>
                <a:latin typeface="Andalus" panose="02020603050405020304" pitchFamily="18" charset="-78"/>
                <a:cs typeface="Andalus" panose="02020603050405020304" pitchFamily="18" charset="-78"/>
              </a:rPr>
              <a:t>greater than number of known </a:t>
            </a:r>
            <a:r>
              <a:rPr lang="en-US" dirty="0" smtClean="0">
                <a:solidFill>
                  <a:schemeClr val="tx1"/>
                </a:solidFill>
                <a:latin typeface="Andalus" panose="02020603050405020304" pitchFamily="18" charset="-78"/>
                <a:cs typeface="Andalus" panose="02020603050405020304" pitchFamily="18" charset="-78"/>
              </a:rPr>
              <a:t>parameters which is limited number of electrodes placed on scalp.</a:t>
            </a: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r>
              <a:rPr lang="en-US" dirty="0" smtClean="0">
                <a:solidFill>
                  <a:schemeClr val="tx1"/>
                </a:solidFill>
                <a:latin typeface="Andalus" panose="02020603050405020304" pitchFamily="18" charset="-78"/>
                <a:cs typeface="Andalus" panose="02020603050405020304" pitchFamily="18" charset="-78"/>
              </a:rPr>
              <a:t>There is no unique solution to inverse problems in general and EEG inverse problem in particular. </a:t>
            </a:r>
          </a:p>
          <a:p>
            <a:pPr lvl="0"/>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r>
              <a:rPr lang="en-US" dirty="0" smtClean="0">
                <a:solidFill>
                  <a:schemeClr val="tx1"/>
                </a:solidFill>
                <a:latin typeface="Andalus" panose="02020603050405020304" pitchFamily="18" charset="-78"/>
                <a:cs typeface="Andalus" panose="02020603050405020304" pitchFamily="18" charset="-78"/>
              </a:rPr>
              <a:t>Hence, the problem needs to be solved through stable way with minimization of error imposed.  </a:t>
            </a:r>
            <a:endParaRPr lang="en-US" dirty="0">
              <a:solidFill>
                <a:schemeClr val="tx1"/>
              </a:solidFill>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4290989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76964" cy="445099"/>
          </a:xfrm>
        </p:spPr>
        <p:txBody>
          <a:bodyPr/>
          <a:lstStyle/>
          <a:p>
            <a:r>
              <a:rPr lang="en-US" sz="4000" dirty="0" smtClean="0">
                <a:latin typeface="Andalus" pitchFamily="18" charset="-78"/>
                <a:cs typeface="Andalus" pitchFamily="18" charset="-78"/>
              </a:rPr>
              <a:t>     Why Brain Source Localization?</a:t>
            </a:r>
            <a:endParaRPr lang="en-US" sz="4000" dirty="0">
              <a:latin typeface="Andalus" pitchFamily="18" charset="-78"/>
              <a:cs typeface="Andalus" pitchFamily="18" charset="-78"/>
            </a:endParaRPr>
          </a:p>
        </p:txBody>
      </p:sp>
      <p:sp>
        <p:nvSpPr>
          <p:cNvPr id="4"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endParaRPr lang="en-US" dirty="0" smtClean="0">
              <a:solidFill>
                <a:schemeClr val="tx1"/>
              </a:solidFill>
              <a:latin typeface="Andalus" panose="02020603050405020304" pitchFamily="18" charset="-78"/>
              <a:cs typeface="Andalus" panose="02020603050405020304" pitchFamily="18" charset="-78"/>
            </a:endParaRPr>
          </a:p>
          <a:p>
            <a:endParaRPr lang="en-US" dirty="0">
              <a:solidFill>
                <a:schemeClr val="tx1"/>
              </a:solidFill>
              <a:latin typeface="Andalus" panose="02020603050405020304" pitchFamily="18" charset="-78"/>
              <a:cs typeface="Andalus" panose="02020603050405020304" pitchFamily="18" charset="-78"/>
            </a:endParaRPr>
          </a:p>
          <a:p>
            <a:r>
              <a:rPr lang="en-US" dirty="0" smtClean="0">
                <a:solidFill>
                  <a:schemeClr val="tx1"/>
                </a:solidFill>
                <a:latin typeface="Andalus" panose="02020603050405020304" pitchFamily="18" charset="-78"/>
                <a:cs typeface="Andalus" panose="02020603050405020304" pitchFamily="18" charset="-78"/>
              </a:rPr>
              <a:t>The </a:t>
            </a:r>
            <a:r>
              <a:rPr lang="en-US" dirty="0">
                <a:solidFill>
                  <a:schemeClr val="tx1"/>
                </a:solidFill>
                <a:latin typeface="Andalus" panose="02020603050405020304" pitchFamily="18" charset="-78"/>
                <a:cs typeface="Andalus" panose="02020603050405020304" pitchFamily="18" charset="-78"/>
              </a:rPr>
              <a:t>methods used to solve inverse problem are listed below:</a:t>
            </a:r>
          </a:p>
          <a:p>
            <a:pPr lvl="0"/>
            <a:endParaRPr lang="en-US" b="1" dirty="0" smtClean="0">
              <a:solidFill>
                <a:schemeClr val="tx1"/>
              </a:solidFill>
              <a:latin typeface="Andalus" panose="02020603050405020304" pitchFamily="18" charset="-78"/>
              <a:cs typeface="Andalus" panose="02020603050405020304" pitchFamily="18" charset="-78"/>
            </a:endParaRPr>
          </a:p>
          <a:p>
            <a:pPr lvl="0"/>
            <a:r>
              <a:rPr lang="en-US" b="1" dirty="0" smtClean="0">
                <a:solidFill>
                  <a:schemeClr val="tx1"/>
                </a:solidFill>
                <a:latin typeface="Andalus" panose="02020603050405020304" pitchFamily="18" charset="-78"/>
                <a:cs typeface="Andalus" panose="02020603050405020304" pitchFamily="18" charset="-78"/>
              </a:rPr>
              <a:t>Deterministic </a:t>
            </a:r>
            <a:r>
              <a:rPr lang="en-US" b="1" dirty="0">
                <a:solidFill>
                  <a:schemeClr val="tx1"/>
                </a:solidFill>
                <a:latin typeface="Andalus" panose="02020603050405020304" pitchFamily="18" charset="-78"/>
                <a:cs typeface="Andalus" panose="02020603050405020304" pitchFamily="18" charset="-78"/>
              </a:rPr>
              <a:t>Inverse problems</a:t>
            </a:r>
            <a:r>
              <a:rPr lang="en-US" dirty="0">
                <a:solidFill>
                  <a:schemeClr val="tx1"/>
                </a:solidFill>
                <a:latin typeface="Andalus" panose="02020603050405020304" pitchFamily="18" charset="-78"/>
                <a:cs typeface="Andalus" panose="02020603050405020304" pitchFamily="18" charset="-78"/>
              </a:rPr>
              <a:t>: In such methods, regularization is needed as they have worst case convergence with infinite dimensional space. However, there is no assumption of noise to be made on measurements. </a:t>
            </a:r>
            <a:endParaRPr lang="en-US" dirty="0" smtClean="0">
              <a:solidFill>
                <a:schemeClr val="tx1"/>
              </a:solidFill>
              <a:latin typeface="Andalus" panose="02020603050405020304" pitchFamily="18" charset="-78"/>
              <a:cs typeface="Andalus" panose="02020603050405020304" pitchFamily="18" charset="-78"/>
            </a:endParaRPr>
          </a:p>
          <a:p>
            <a:pPr lvl="0"/>
            <a:endParaRPr lang="en-US" dirty="0">
              <a:solidFill>
                <a:schemeClr val="tx1"/>
              </a:solidFill>
              <a:latin typeface="Andalus" panose="02020603050405020304" pitchFamily="18" charset="-78"/>
              <a:cs typeface="Andalus" panose="02020603050405020304" pitchFamily="18" charset="-78"/>
            </a:endParaRPr>
          </a:p>
          <a:p>
            <a:pPr lvl="0"/>
            <a:r>
              <a:rPr lang="en-US" b="1" dirty="0">
                <a:solidFill>
                  <a:schemeClr val="tx1"/>
                </a:solidFill>
                <a:latin typeface="Andalus" panose="02020603050405020304" pitchFamily="18" charset="-78"/>
                <a:cs typeface="Andalus" panose="02020603050405020304" pitchFamily="18" charset="-78"/>
              </a:rPr>
              <a:t>Statistics</a:t>
            </a:r>
            <a:r>
              <a:rPr lang="en-US" dirty="0">
                <a:solidFill>
                  <a:schemeClr val="tx1"/>
                </a:solidFill>
                <a:latin typeface="Andalus" panose="02020603050405020304" pitchFamily="18" charset="-78"/>
                <a:cs typeface="Andalus" panose="02020603050405020304" pitchFamily="18" charset="-78"/>
              </a:rPr>
              <a:t>: In these types of ill-posed problems, estimators are applied for the solution. The dimension is finite with noise assumed to be randomly distributed for the measurements</a:t>
            </a:r>
            <a:r>
              <a:rPr lang="en-US" dirty="0" smtClean="0">
                <a:solidFill>
                  <a:schemeClr val="tx1"/>
                </a:solidFill>
                <a:latin typeface="Andalus" panose="02020603050405020304" pitchFamily="18" charset="-78"/>
                <a:cs typeface="Andalus" panose="02020603050405020304" pitchFamily="18" charset="-78"/>
              </a:rPr>
              <a:t>.</a:t>
            </a:r>
          </a:p>
          <a:p>
            <a:pPr lvl="0"/>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4046730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76964" cy="445099"/>
          </a:xfrm>
        </p:spPr>
        <p:txBody>
          <a:bodyPr/>
          <a:lstStyle/>
          <a:p>
            <a:r>
              <a:rPr lang="en-US" sz="4000" dirty="0" smtClean="0">
                <a:latin typeface="Andalus" pitchFamily="18" charset="-78"/>
                <a:cs typeface="Andalus" pitchFamily="18" charset="-78"/>
              </a:rPr>
              <a:t>     Why Brain Source Localization?</a:t>
            </a:r>
            <a:endParaRPr lang="en-US" sz="4000" dirty="0">
              <a:latin typeface="Andalus" pitchFamily="18" charset="-78"/>
              <a:cs typeface="Andalus" pitchFamily="18" charset="-78"/>
            </a:endParaRPr>
          </a:p>
        </p:txBody>
      </p:sp>
      <p:sp>
        <p:nvSpPr>
          <p:cNvPr id="4"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endParaRPr lang="en-US" dirty="0">
              <a:solidFill>
                <a:schemeClr val="tx1"/>
              </a:solidFill>
              <a:latin typeface="Andalus" panose="02020603050405020304" pitchFamily="18" charset="-78"/>
              <a:cs typeface="Andalus" panose="02020603050405020304" pitchFamily="18" charset="-78"/>
            </a:endParaRPr>
          </a:p>
          <a:p>
            <a:pPr lvl="0"/>
            <a:r>
              <a:rPr lang="en-US" b="1" dirty="0" smtClean="0">
                <a:solidFill>
                  <a:schemeClr val="tx1"/>
                </a:solidFill>
                <a:latin typeface="Andalus" panose="02020603050405020304" pitchFamily="18" charset="-78"/>
                <a:cs typeface="Andalus" panose="02020603050405020304" pitchFamily="18" charset="-78"/>
              </a:rPr>
              <a:t>Bayesian </a:t>
            </a:r>
            <a:r>
              <a:rPr lang="en-US" b="1" dirty="0">
                <a:solidFill>
                  <a:schemeClr val="tx1"/>
                </a:solidFill>
                <a:latin typeface="Andalus" panose="02020603050405020304" pitchFamily="18" charset="-78"/>
                <a:cs typeface="Andalus" panose="02020603050405020304" pitchFamily="18" charset="-78"/>
              </a:rPr>
              <a:t>Inverse problems</a:t>
            </a:r>
            <a:r>
              <a:rPr lang="en-US" dirty="0">
                <a:solidFill>
                  <a:schemeClr val="tx1"/>
                </a:solidFill>
                <a:latin typeface="Andalus" panose="02020603050405020304" pitchFamily="18" charset="-78"/>
                <a:cs typeface="Andalus" panose="02020603050405020304" pitchFamily="18" charset="-78"/>
              </a:rPr>
              <a:t>: For these inverse problems, posteriori distribution is maximized through any optimization algorithm to get unknown parameters. The dimension is assumed to be finite. However, the prior and noise are assumed with any distribution with most of the cases as Gaussian. </a:t>
            </a:r>
            <a:endParaRPr lang="en-US" dirty="0" smtClean="0">
              <a:solidFill>
                <a:schemeClr val="tx1"/>
              </a:solidFill>
              <a:latin typeface="Andalus" panose="02020603050405020304" pitchFamily="18" charset="-78"/>
              <a:cs typeface="Andalus" panose="02020603050405020304" pitchFamily="18" charset="-78"/>
            </a:endParaRPr>
          </a:p>
          <a:p>
            <a:pPr lvl="0"/>
            <a:endParaRPr lang="en-US" dirty="0">
              <a:solidFill>
                <a:schemeClr val="tx1"/>
              </a:solidFill>
              <a:latin typeface="Andalus" panose="02020603050405020304" pitchFamily="18" charset="-78"/>
              <a:cs typeface="Andalus" panose="02020603050405020304" pitchFamily="18" charset="-78"/>
            </a:endParaRPr>
          </a:p>
          <a:p>
            <a:pPr lvl="0"/>
            <a:r>
              <a:rPr lang="en-US" b="1" dirty="0">
                <a:solidFill>
                  <a:schemeClr val="tx1"/>
                </a:solidFill>
                <a:latin typeface="Andalus" panose="02020603050405020304" pitchFamily="18" charset="-78"/>
                <a:cs typeface="Andalus" panose="02020603050405020304" pitchFamily="18" charset="-78"/>
              </a:rPr>
              <a:t>Control Theory:</a:t>
            </a:r>
            <a:r>
              <a:rPr lang="en-US" dirty="0">
                <a:solidFill>
                  <a:schemeClr val="tx1"/>
                </a:solidFill>
                <a:latin typeface="Andalus" panose="02020603050405020304" pitchFamily="18" charset="-78"/>
                <a:cs typeface="Andalus" panose="02020603050405020304" pitchFamily="18" charset="-78"/>
              </a:rPr>
              <a:t> These inverse problems deal with infinite dimensional space. Thus, there is no assumption taken for noise for the system measurements. </a:t>
            </a:r>
          </a:p>
          <a:p>
            <a:endParaRPr lang="en-US" dirty="0" smtClean="0">
              <a:solidFill>
                <a:schemeClr val="tx1"/>
              </a:solidFill>
              <a:latin typeface="Andalus" panose="02020603050405020304" pitchFamily="18" charset="-78"/>
              <a:cs typeface="Andalus" panose="02020603050405020304" pitchFamily="18" charset="-78"/>
            </a:endParaRPr>
          </a:p>
          <a:p>
            <a:pPr lvl="0"/>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1194386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76964" cy="445099"/>
          </a:xfrm>
        </p:spPr>
        <p:txBody>
          <a:bodyPr/>
          <a:lstStyle/>
          <a:p>
            <a:r>
              <a:rPr lang="en-US" sz="4000" dirty="0" smtClean="0">
                <a:latin typeface="Andalus" pitchFamily="18" charset="-78"/>
                <a:cs typeface="Andalus" pitchFamily="18" charset="-78"/>
              </a:rPr>
              <a:t>     Why Brain Source Localization?</a:t>
            </a:r>
            <a:endParaRPr lang="en-US" sz="4000" dirty="0">
              <a:latin typeface="Andalus" pitchFamily="18" charset="-78"/>
              <a:cs typeface="Andalus" pitchFamily="18" charset="-78"/>
            </a:endParaRPr>
          </a:p>
        </p:txBody>
      </p:sp>
      <p:sp>
        <p:nvSpPr>
          <p:cNvPr id="4"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r>
              <a:rPr lang="en-US" dirty="0" smtClean="0">
                <a:solidFill>
                  <a:schemeClr val="tx1"/>
                </a:solidFill>
                <a:latin typeface="Andalus" panose="02020603050405020304" pitchFamily="18" charset="-78"/>
                <a:cs typeface="Andalus" panose="02020603050405020304" pitchFamily="18" charset="-78"/>
              </a:rPr>
              <a:t>Generally</a:t>
            </a:r>
            <a:r>
              <a:rPr lang="en-US" dirty="0">
                <a:solidFill>
                  <a:schemeClr val="tx1"/>
                </a:solidFill>
                <a:latin typeface="Andalus" panose="02020603050405020304" pitchFamily="18" charset="-78"/>
                <a:cs typeface="Andalus" panose="02020603050405020304" pitchFamily="18" charset="-78"/>
              </a:rPr>
              <a:t>, there are two approaches to solve inverse problem for EEG signals</a:t>
            </a:r>
            <a:r>
              <a:rPr lang="en-US" dirty="0">
                <a:solidFill>
                  <a:schemeClr val="tx1"/>
                </a:solidFill>
              </a:rPr>
              <a:t>. </a:t>
            </a:r>
            <a:endParaRPr lang="en-US" dirty="0" smtClean="0">
              <a:solidFill>
                <a:schemeClr val="tx1"/>
              </a:solidFill>
            </a:endParaRPr>
          </a:p>
          <a:p>
            <a:pPr lvl="0"/>
            <a:endParaRPr lang="en-US" dirty="0" smtClean="0">
              <a:solidFill>
                <a:schemeClr val="tx1"/>
              </a:solidFill>
            </a:endParaRPr>
          </a:p>
          <a:p>
            <a:pPr marL="342900" lvl="0" indent="-342900">
              <a:buFont typeface="Wingdings" panose="05000000000000000000" pitchFamily="2" charset="2"/>
              <a:buChar char="Ø"/>
            </a:pPr>
            <a:r>
              <a:rPr lang="en-US" dirty="0">
                <a:solidFill>
                  <a:schemeClr val="tx1"/>
                </a:solidFill>
                <a:latin typeface="Andalus" panose="02020603050405020304" pitchFamily="18" charset="-78"/>
                <a:cs typeface="Andalus" panose="02020603050405020304" pitchFamily="18" charset="-78"/>
              </a:rPr>
              <a:t>These are </a:t>
            </a:r>
            <a:r>
              <a:rPr lang="en-US" dirty="0" smtClean="0">
                <a:solidFill>
                  <a:schemeClr val="tx1"/>
                </a:solidFill>
                <a:latin typeface="Andalus" panose="02020603050405020304" pitchFamily="18" charset="-78"/>
                <a:cs typeface="Andalus" panose="02020603050405020304" pitchFamily="18" charset="-78"/>
              </a:rPr>
              <a:t>categorized as either parametric or imaging </a:t>
            </a:r>
            <a:r>
              <a:rPr lang="en-US" dirty="0">
                <a:solidFill>
                  <a:schemeClr val="tx1"/>
                </a:solidFill>
                <a:latin typeface="Andalus" panose="02020603050405020304" pitchFamily="18" charset="-78"/>
                <a:cs typeface="Andalus" panose="02020603050405020304" pitchFamily="18" charset="-78"/>
              </a:rPr>
              <a:t>methods</a:t>
            </a:r>
            <a:r>
              <a:rPr lang="en-US" dirty="0" smtClean="0">
                <a:solidFill>
                  <a:schemeClr val="tx1"/>
                </a:solidFill>
                <a:latin typeface="Andalus" panose="02020603050405020304" pitchFamily="18" charset="-78"/>
                <a:cs typeface="Andalus" panose="02020603050405020304" pitchFamily="18" charset="-78"/>
              </a:rPr>
              <a:t>.</a:t>
            </a:r>
          </a:p>
          <a:p>
            <a:pPr lvl="0"/>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r>
              <a:rPr lang="en-US" dirty="0">
                <a:solidFill>
                  <a:schemeClr val="tx1"/>
                </a:solidFill>
                <a:latin typeface="Andalus" panose="02020603050405020304" pitchFamily="18" charset="-78"/>
                <a:cs typeface="Andalus" panose="02020603050405020304" pitchFamily="18" charset="-78"/>
              </a:rPr>
              <a:t>For the parametric methods, it is assumed that sources are represented by a few equivalent current dipoles of unknown locations and moments. These dipoles are then supposed to be estimated through non-linear numerical </a:t>
            </a:r>
            <a:r>
              <a:rPr lang="en-US" dirty="0" smtClean="0">
                <a:solidFill>
                  <a:schemeClr val="tx1"/>
                </a:solidFill>
                <a:latin typeface="Andalus" panose="02020603050405020304" pitchFamily="18" charset="-78"/>
                <a:cs typeface="Andalus" panose="02020603050405020304" pitchFamily="18" charset="-78"/>
              </a:rPr>
              <a:t>method. </a:t>
            </a:r>
          </a:p>
          <a:p>
            <a:pPr lvl="0"/>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r>
              <a:rPr lang="en-US" dirty="0">
                <a:solidFill>
                  <a:schemeClr val="tx1"/>
                </a:solidFill>
                <a:latin typeface="Andalus" panose="02020603050405020304" pitchFamily="18" charset="-78"/>
                <a:cs typeface="Andalus" panose="02020603050405020304" pitchFamily="18" charset="-78"/>
              </a:rPr>
              <a:t>On the other hand, the imaging methods are based on the assumption that primary sources are intracellular currents in the dendritic trunks of the cortical pyramidal neurons, which are aligned normally to the cortical surface. </a:t>
            </a:r>
            <a:endParaRPr lang="en-US" dirty="0" smtClean="0">
              <a:solidFill>
                <a:schemeClr val="tx1"/>
              </a:solidFill>
              <a:latin typeface="Andalus" panose="02020603050405020304" pitchFamily="18" charset="-78"/>
              <a:cs typeface="Andalus" panose="02020603050405020304" pitchFamily="18" charset="-78"/>
            </a:endParaRPr>
          </a:p>
          <a:p>
            <a:endParaRPr lang="en-US" dirty="0" smtClean="0">
              <a:solidFill>
                <a:schemeClr val="tx1"/>
              </a:solidFill>
              <a:latin typeface="Andalus" panose="02020603050405020304" pitchFamily="18" charset="-78"/>
              <a:cs typeface="Andalus" panose="02020603050405020304" pitchFamily="18" charset="-78"/>
            </a:endParaRPr>
          </a:p>
          <a:p>
            <a:pPr lvl="0"/>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4037553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76964" cy="445099"/>
          </a:xfrm>
        </p:spPr>
        <p:txBody>
          <a:bodyPr/>
          <a:lstStyle/>
          <a:p>
            <a:r>
              <a:rPr lang="en-US" sz="4000" dirty="0" smtClean="0">
                <a:latin typeface="Andalus" pitchFamily="18" charset="-78"/>
                <a:cs typeface="Andalus" pitchFamily="18" charset="-78"/>
              </a:rPr>
              <a:t>     Why Brain Source Localization?</a:t>
            </a:r>
            <a:endParaRPr lang="en-US" sz="4000" dirty="0">
              <a:latin typeface="Andalus" pitchFamily="18" charset="-78"/>
              <a:cs typeface="Andalus" pitchFamily="18" charset="-78"/>
            </a:endParaRPr>
          </a:p>
        </p:txBody>
      </p:sp>
      <p:sp>
        <p:nvSpPr>
          <p:cNvPr id="4"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lvl="0"/>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r>
              <a:rPr lang="en-US" dirty="0" smtClean="0">
                <a:solidFill>
                  <a:schemeClr val="tx1"/>
                </a:solidFill>
                <a:latin typeface="Andalus" panose="02020603050405020304" pitchFamily="18" charset="-78"/>
                <a:cs typeface="Andalus" panose="02020603050405020304" pitchFamily="18" charset="-78"/>
              </a:rPr>
              <a:t>The solution for EEG brain source localization has two major steps:</a:t>
            </a:r>
          </a:p>
          <a:p>
            <a:pPr lvl="0"/>
            <a:endParaRPr lang="en-US" dirty="0" smtClean="0">
              <a:solidFill>
                <a:schemeClr val="tx1"/>
              </a:solidFill>
              <a:latin typeface="Andalus" panose="02020603050405020304" pitchFamily="18" charset="-78"/>
              <a:cs typeface="Andalus" panose="02020603050405020304" pitchFamily="18" charset="-78"/>
            </a:endParaRPr>
          </a:p>
          <a:p>
            <a:pPr lvl="0"/>
            <a:r>
              <a:rPr lang="en-US" dirty="0">
                <a:solidFill>
                  <a:schemeClr val="tx1"/>
                </a:solidFill>
                <a:latin typeface="Andalus" panose="02020603050405020304" pitchFamily="18" charset="-78"/>
                <a:cs typeface="Andalus" panose="02020603050405020304" pitchFamily="18" charset="-78"/>
              </a:rPr>
              <a:t> </a:t>
            </a:r>
            <a:r>
              <a:rPr lang="en-US" dirty="0" smtClean="0">
                <a:solidFill>
                  <a:schemeClr val="tx1"/>
                </a:solidFill>
                <a:latin typeface="Andalus" panose="02020603050405020304" pitchFamily="18" charset="-78"/>
                <a:cs typeface="Andalus" panose="02020603050405020304" pitchFamily="18" charset="-78"/>
              </a:rPr>
              <a:t>    - Solution of forward problem which involves the head modelling by using various numerical techniques.</a:t>
            </a:r>
          </a:p>
          <a:p>
            <a:pPr lvl="0"/>
            <a:endParaRPr lang="en-US" dirty="0" smtClean="0">
              <a:solidFill>
                <a:schemeClr val="tx1"/>
              </a:solidFill>
              <a:latin typeface="Andalus" panose="02020603050405020304" pitchFamily="18" charset="-78"/>
              <a:cs typeface="Andalus" panose="02020603050405020304" pitchFamily="18" charset="-78"/>
            </a:endParaRPr>
          </a:p>
          <a:p>
            <a:pPr lvl="0"/>
            <a:r>
              <a:rPr lang="en-US" dirty="0">
                <a:solidFill>
                  <a:schemeClr val="tx1"/>
                </a:solidFill>
                <a:latin typeface="Andalus" panose="02020603050405020304" pitchFamily="18" charset="-78"/>
                <a:cs typeface="Andalus" panose="02020603050405020304" pitchFamily="18" charset="-78"/>
              </a:rPr>
              <a:t> </a:t>
            </a:r>
            <a:r>
              <a:rPr lang="en-US" dirty="0" smtClean="0">
                <a:solidFill>
                  <a:schemeClr val="tx1"/>
                </a:solidFill>
                <a:latin typeface="Andalus" panose="02020603050405020304" pitchFamily="18" charset="-78"/>
                <a:cs typeface="Andalus" panose="02020603050405020304" pitchFamily="18" charset="-78"/>
              </a:rPr>
              <a:t>    - The mathematics related to this is defined in later slides.</a:t>
            </a:r>
          </a:p>
          <a:p>
            <a:pPr lvl="0"/>
            <a:r>
              <a:rPr lang="en-US" dirty="0" smtClean="0">
                <a:solidFill>
                  <a:schemeClr val="tx1"/>
                </a:solidFill>
                <a:latin typeface="Andalus" panose="02020603050405020304" pitchFamily="18" charset="-78"/>
                <a:cs typeface="Andalus" panose="02020603050405020304" pitchFamily="18" charset="-78"/>
              </a:rPr>
              <a:t> </a:t>
            </a:r>
          </a:p>
          <a:p>
            <a:pPr lvl="0"/>
            <a:r>
              <a:rPr lang="en-US" dirty="0">
                <a:solidFill>
                  <a:schemeClr val="tx1"/>
                </a:solidFill>
                <a:latin typeface="Andalus" panose="02020603050405020304" pitchFamily="18" charset="-78"/>
                <a:cs typeface="Andalus" panose="02020603050405020304" pitchFamily="18" charset="-78"/>
              </a:rPr>
              <a:t> </a:t>
            </a:r>
            <a:r>
              <a:rPr lang="en-US" dirty="0" smtClean="0">
                <a:solidFill>
                  <a:schemeClr val="tx1"/>
                </a:solidFill>
                <a:latin typeface="Andalus" panose="02020603050405020304" pitchFamily="18" charset="-78"/>
                <a:cs typeface="Andalus" panose="02020603050405020304" pitchFamily="18" charset="-78"/>
              </a:rPr>
              <a:t>    - Solution of inverse problem by using various optimization algorithms. </a:t>
            </a:r>
          </a:p>
          <a:p>
            <a:endParaRPr lang="en-US" dirty="0" smtClean="0">
              <a:solidFill>
                <a:schemeClr val="tx1"/>
              </a:solidFill>
              <a:latin typeface="Andalus" panose="02020603050405020304" pitchFamily="18" charset="-78"/>
              <a:cs typeface="Andalus" panose="02020603050405020304" pitchFamily="18" charset="-78"/>
            </a:endParaRPr>
          </a:p>
          <a:p>
            <a:pPr lvl="0"/>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710651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76964" cy="445099"/>
          </a:xfrm>
        </p:spPr>
        <p:txBody>
          <a:bodyPr/>
          <a:lstStyle/>
          <a:p>
            <a:r>
              <a:rPr lang="en-US" sz="4000" dirty="0" smtClean="0">
                <a:latin typeface="Andalus" pitchFamily="18" charset="-78"/>
                <a:cs typeface="Andalus" pitchFamily="18" charset="-78"/>
              </a:rPr>
              <a:t>     Why Brain Source Localization?</a:t>
            </a:r>
            <a:endParaRPr lang="en-US" sz="4000" dirty="0">
              <a:latin typeface="Andalus" pitchFamily="18" charset="-78"/>
              <a:cs typeface="Andalus" pitchFamily="18" charset="-78"/>
            </a:endParaRPr>
          </a:p>
        </p:txBody>
      </p:sp>
      <p:sp>
        <p:nvSpPr>
          <p:cNvPr id="4"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lvl="0"/>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r>
              <a:rPr lang="en-US" dirty="0" smtClean="0">
                <a:solidFill>
                  <a:schemeClr val="tx1"/>
                </a:solidFill>
                <a:latin typeface="Andalus" panose="02020603050405020304" pitchFamily="18" charset="-78"/>
                <a:cs typeface="Andalus" panose="02020603050405020304" pitchFamily="18" charset="-78"/>
              </a:rPr>
              <a:t>The forward modelling is done by using various numerical techniques such as finite element method (FEM), boundary element method (BEM), finite difference method (FDM) and finite volume method (FVM) respectively.</a:t>
            </a:r>
          </a:p>
          <a:p>
            <a:pPr lvl="0"/>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r>
              <a:rPr lang="en-US" dirty="0" smtClean="0">
                <a:solidFill>
                  <a:schemeClr val="tx1"/>
                </a:solidFill>
                <a:latin typeface="Andalus" panose="02020603050405020304" pitchFamily="18" charset="-78"/>
                <a:cs typeface="Andalus" panose="02020603050405020304" pitchFamily="18" charset="-78"/>
              </a:rPr>
              <a:t>FEM uses volume for computational points while BEM uses surfaces for modelling. </a:t>
            </a:r>
          </a:p>
          <a:p>
            <a:pPr lvl="0"/>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r>
              <a:rPr lang="en-US" dirty="0" smtClean="0">
                <a:solidFill>
                  <a:schemeClr val="tx1"/>
                </a:solidFill>
                <a:latin typeface="Andalus" panose="02020603050405020304" pitchFamily="18" charset="-78"/>
                <a:cs typeface="Andalus" panose="02020603050405020304" pitchFamily="18" charset="-78"/>
              </a:rPr>
              <a:t>BEM has direct inversion while FEM and FDM have iterative procedures.  </a:t>
            </a:r>
          </a:p>
          <a:p>
            <a:pPr lvl="0"/>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r>
              <a:rPr lang="en-US" dirty="0" smtClean="0">
                <a:solidFill>
                  <a:schemeClr val="tx1"/>
                </a:solidFill>
                <a:latin typeface="Andalus" panose="02020603050405020304" pitchFamily="18" charset="-78"/>
                <a:cs typeface="Andalus" panose="02020603050405020304" pitchFamily="18" charset="-78"/>
              </a:rPr>
              <a:t>BEM is less computationally complex and thus frequently used. </a:t>
            </a:r>
          </a:p>
          <a:p>
            <a:endParaRPr lang="en-US" dirty="0" smtClean="0">
              <a:solidFill>
                <a:schemeClr val="tx1"/>
              </a:solidFill>
              <a:latin typeface="Andalus" panose="02020603050405020304" pitchFamily="18" charset="-78"/>
              <a:cs typeface="Andalus" panose="02020603050405020304" pitchFamily="18" charset="-78"/>
            </a:endParaRPr>
          </a:p>
          <a:p>
            <a:pPr lvl="0"/>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767567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52400"/>
            <a:ext cx="8676964" cy="445099"/>
          </a:xfrm>
        </p:spPr>
        <p:txBody>
          <a:bodyPr/>
          <a:lstStyle/>
          <a:p>
            <a:r>
              <a:rPr lang="en-GB" sz="4000" dirty="0" smtClean="0">
                <a:latin typeface="Andalus" pitchFamily="18" charset="-78"/>
                <a:cs typeface="Andalus" pitchFamily="18" charset="-78"/>
              </a:rPr>
              <a:t>Presentation Outline</a:t>
            </a:r>
            <a:endParaRPr lang="en-GB" sz="4000" dirty="0">
              <a:latin typeface="Andalus" pitchFamily="18" charset="-78"/>
              <a:cs typeface="Andalus" pitchFamily="18" charset="-78"/>
            </a:endParaRPr>
          </a:p>
        </p:txBody>
      </p:sp>
      <p:sp>
        <p:nvSpPr>
          <p:cNvPr id="4" name="Title 1"/>
          <p:cNvSpPr txBox="1">
            <a:spLocks/>
          </p:cNvSpPr>
          <p:nvPr/>
        </p:nvSpPr>
        <p:spPr>
          <a:xfrm>
            <a:off x="381000" y="1066800"/>
            <a:ext cx="8676964" cy="41910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r>
              <a:rPr lang="en-GB" sz="4000" smtClean="0">
                <a:latin typeface="Andalus" pitchFamily="18" charset="-78"/>
                <a:cs typeface="Andalus" pitchFamily="18" charset="-78"/>
              </a:rPr>
              <a:t>Presentation Outline</a:t>
            </a:r>
            <a:endParaRPr lang="en-GB" sz="4000" dirty="0">
              <a:latin typeface="Andalus" pitchFamily="18" charset="-78"/>
              <a:cs typeface="Andalus" pitchFamily="18" charset="-78"/>
            </a:endParaRPr>
          </a:p>
        </p:txBody>
      </p:sp>
      <p:sp>
        <p:nvSpPr>
          <p:cNvPr id="5"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endParaRPr lang="en-GB" sz="4000" dirty="0" smtClean="0">
              <a:solidFill>
                <a:schemeClr val="tx1"/>
              </a:solidFill>
              <a:latin typeface="Andalus" pitchFamily="18" charset="-78"/>
              <a:cs typeface="Andalus" pitchFamily="18" charset="-78"/>
            </a:endParaRPr>
          </a:p>
          <a:p>
            <a:pPr marL="571500" indent="-571500">
              <a:buFont typeface="Wingdings" pitchFamily="2" charset="2"/>
              <a:buChar char="Ø"/>
            </a:pPr>
            <a:endParaRPr lang="en-GB" sz="4000" dirty="0">
              <a:solidFill>
                <a:schemeClr val="tx1"/>
              </a:solidFill>
              <a:latin typeface="Andalus" pitchFamily="18" charset="-78"/>
              <a:cs typeface="Andalus" pitchFamily="18" charset="-78"/>
            </a:endParaRPr>
          </a:p>
          <a:p>
            <a:endParaRPr lang="en-GB" sz="4000" dirty="0">
              <a:solidFill>
                <a:schemeClr val="tx1"/>
              </a:solidFill>
              <a:latin typeface="Andalus" pitchFamily="18" charset="-78"/>
              <a:cs typeface="Andalus" pitchFamily="18" charset="-78"/>
            </a:endParaRPr>
          </a:p>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endParaRPr lang="en-GB" sz="4000" dirty="0" smtClean="0">
              <a:solidFill>
                <a:schemeClr val="tx1"/>
              </a:solidFill>
              <a:latin typeface="Andalus" pitchFamily="18" charset="-78"/>
              <a:cs typeface="Andalus" pitchFamily="18" charset="-78"/>
            </a:endParaRPr>
          </a:p>
          <a:p>
            <a:endParaRPr lang="en-GB" sz="4000" dirty="0">
              <a:solidFill>
                <a:schemeClr val="tx1"/>
              </a:solidFill>
              <a:latin typeface="Andalus" pitchFamily="18" charset="-78"/>
              <a:cs typeface="Andalus" pitchFamily="18" charset="-78"/>
            </a:endParaRPr>
          </a:p>
          <a:p>
            <a:pPr marL="571500" indent="-571500">
              <a:buFont typeface="Wingdings" pitchFamily="2" charset="2"/>
              <a:buChar char="Ø"/>
            </a:pPr>
            <a:r>
              <a:rPr lang="en-GB" sz="4000" dirty="0" smtClean="0">
                <a:solidFill>
                  <a:schemeClr val="tx1"/>
                </a:solidFill>
                <a:latin typeface="Andalus" pitchFamily="18" charset="-78"/>
                <a:cs typeface="Andalus" pitchFamily="18" charset="-78"/>
              </a:rPr>
              <a:t>Introduction</a:t>
            </a:r>
          </a:p>
          <a:p>
            <a:pPr marL="571500" indent="-571500">
              <a:buFont typeface="Wingdings" pitchFamily="2" charset="2"/>
              <a:buChar char="Ø"/>
            </a:pPr>
            <a:r>
              <a:rPr lang="en-GB" sz="4000" dirty="0" smtClean="0">
                <a:solidFill>
                  <a:schemeClr val="tx1"/>
                </a:solidFill>
                <a:latin typeface="Andalus" pitchFamily="18" charset="-78"/>
                <a:cs typeface="Andalus" pitchFamily="18" charset="-78"/>
              </a:rPr>
              <a:t>Brain: Lets explore it</a:t>
            </a:r>
          </a:p>
          <a:p>
            <a:pPr marL="571500" indent="-571500">
              <a:buFont typeface="Wingdings" pitchFamily="2" charset="2"/>
              <a:buChar char="Ø"/>
            </a:pPr>
            <a:r>
              <a:rPr lang="en-GB" sz="4000" dirty="0" smtClean="0">
                <a:solidFill>
                  <a:schemeClr val="tx1"/>
                </a:solidFill>
                <a:latin typeface="Andalus" pitchFamily="18" charset="-78"/>
                <a:cs typeface="Andalus" pitchFamily="18" charset="-78"/>
              </a:rPr>
              <a:t>Why Brain</a:t>
            </a:r>
            <a:r>
              <a:rPr lang="en-GB" sz="4000" dirty="0" smtClean="0">
                <a:latin typeface="Andalus" pitchFamily="18" charset="-78"/>
                <a:cs typeface="Andalus" pitchFamily="18" charset="-78"/>
              </a:rPr>
              <a:t> </a:t>
            </a:r>
            <a:r>
              <a:rPr lang="en-GB" sz="4000" dirty="0" smtClean="0">
                <a:solidFill>
                  <a:schemeClr val="tx1"/>
                </a:solidFill>
                <a:latin typeface="Andalus" pitchFamily="18" charset="-78"/>
                <a:cs typeface="Andalus" pitchFamily="18" charset="-78"/>
              </a:rPr>
              <a:t>Source Localization: A detailed introduction</a:t>
            </a:r>
          </a:p>
          <a:p>
            <a:pPr marL="571500" indent="-571500">
              <a:buFont typeface="Wingdings" pitchFamily="2" charset="2"/>
              <a:buChar char="Ø"/>
            </a:pPr>
            <a:r>
              <a:rPr lang="en-GB" sz="4000" dirty="0" smtClean="0">
                <a:solidFill>
                  <a:schemeClr val="tx1"/>
                </a:solidFill>
                <a:latin typeface="Andalus" pitchFamily="18" charset="-78"/>
                <a:cs typeface="Andalus" pitchFamily="18" charset="-78"/>
              </a:rPr>
              <a:t>Healthcare Applications</a:t>
            </a:r>
          </a:p>
          <a:p>
            <a:pPr marL="571500" indent="-571500">
              <a:buFont typeface="Wingdings" pitchFamily="2" charset="2"/>
              <a:buChar char="Ø"/>
            </a:pPr>
            <a:r>
              <a:rPr lang="en-GB" sz="4000" dirty="0" smtClean="0">
                <a:solidFill>
                  <a:schemeClr val="tx1"/>
                </a:solidFill>
                <a:latin typeface="Andalus" pitchFamily="18" charset="-78"/>
                <a:cs typeface="Andalus" pitchFamily="18" charset="-78"/>
              </a:rPr>
              <a:t>Research Outcomes</a:t>
            </a:r>
          </a:p>
          <a:p>
            <a:pPr marL="571500" indent="-571500">
              <a:buFont typeface="Wingdings" pitchFamily="2" charset="2"/>
              <a:buChar char="Ø"/>
            </a:pPr>
            <a:r>
              <a:rPr lang="en-GB" sz="4000" dirty="0" smtClean="0">
                <a:solidFill>
                  <a:schemeClr val="tx1"/>
                </a:solidFill>
                <a:latin typeface="Andalus" pitchFamily="18" charset="-78"/>
                <a:cs typeface="Andalus" pitchFamily="18" charset="-78"/>
              </a:rPr>
              <a:t>Conclusion</a:t>
            </a:r>
            <a:endParaRPr lang="en-GB" sz="4000" dirty="0">
              <a:latin typeface="Andalus" pitchFamily="18" charset="-78"/>
              <a:cs typeface="Andalus" pitchFamily="18" charset="-78"/>
            </a:endParaRPr>
          </a:p>
        </p:txBody>
      </p:sp>
    </p:spTree>
    <p:extLst>
      <p:ext uri="{BB962C8B-B14F-4D97-AF65-F5344CB8AC3E}">
        <p14:creationId xmlns:p14="http://schemas.microsoft.com/office/powerpoint/2010/main" val="1954540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76964" cy="445099"/>
          </a:xfrm>
        </p:spPr>
        <p:txBody>
          <a:bodyPr/>
          <a:lstStyle/>
          <a:p>
            <a:r>
              <a:rPr lang="en-US" sz="4000" dirty="0" smtClean="0">
                <a:latin typeface="Andalus" pitchFamily="18" charset="-78"/>
                <a:cs typeface="Andalus" pitchFamily="18" charset="-78"/>
              </a:rPr>
              <a:t>     Why Brain Source Localization?</a:t>
            </a:r>
            <a:endParaRPr lang="en-US" sz="4000" dirty="0">
              <a:latin typeface="Andalus" pitchFamily="18" charset="-78"/>
              <a:cs typeface="Andalus" pitchFamily="18" charset="-78"/>
            </a:endParaRPr>
          </a:p>
        </p:txBody>
      </p:sp>
      <p:sp>
        <p:nvSpPr>
          <p:cNvPr id="4"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lvl="0"/>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r>
              <a:rPr lang="en-US" dirty="0" smtClean="0">
                <a:solidFill>
                  <a:schemeClr val="tx1"/>
                </a:solidFill>
                <a:latin typeface="Andalus" panose="02020603050405020304" pitchFamily="18" charset="-78"/>
                <a:cs typeface="Andalus" panose="02020603050405020304" pitchFamily="18" charset="-78"/>
              </a:rPr>
              <a:t>For the explanation of forward modelling, it is necessary to learn about bioelectromagnetic phenomenon going inside the brain.</a:t>
            </a:r>
          </a:p>
          <a:p>
            <a:pPr lvl="0"/>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r>
              <a:rPr lang="en-US" dirty="0" smtClean="0">
                <a:solidFill>
                  <a:schemeClr val="tx1"/>
                </a:solidFill>
                <a:latin typeface="Andalus" panose="02020603050405020304" pitchFamily="18" charset="-78"/>
                <a:cs typeface="Andalus" panose="02020603050405020304" pitchFamily="18" charset="-78"/>
              </a:rPr>
              <a:t>The electromagnetic activity is governed by Maxwell’s equations which define the relationship between electric and magnetic quantities. </a:t>
            </a:r>
          </a:p>
          <a:p>
            <a:pPr lvl="0"/>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r>
              <a:rPr lang="en-US" dirty="0" smtClean="0">
                <a:solidFill>
                  <a:schemeClr val="tx1"/>
                </a:solidFill>
                <a:latin typeface="Andalus" panose="02020603050405020304" pitchFamily="18" charset="-78"/>
                <a:cs typeface="Andalus" panose="02020603050405020304" pitchFamily="18" charset="-78"/>
              </a:rPr>
              <a:t>These equations are defined in both differential and integral form to explain the quantities for quasi-static approximation of brain waves as we shall see later on. </a:t>
            </a: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lvl="0"/>
            <a:endParaRPr lang="en-US" dirty="0">
              <a:solidFill>
                <a:schemeClr val="tx1"/>
              </a:solidFill>
              <a:latin typeface="Andalus" panose="02020603050405020304" pitchFamily="18" charset="-78"/>
              <a:cs typeface="Andalus" panose="02020603050405020304" pitchFamily="18" charset="-78"/>
            </a:endParaRPr>
          </a:p>
          <a:p>
            <a:pPr lvl="0"/>
            <a:r>
              <a:rPr lang="en-US" dirty="0" smtClean="0">
                <a:solidFill>
                  <a:schemeClr val="tx1"/>
                </a:solidFill>
                <a:latin typeface="Andalus" panose="02020603050405020304" pitchFamily="18" charset="-78"/>
                <a:cs typeface="Andalus" panose="02020603050405020304" pitchFamily="18" charset="-78"/>
              </a:rPr>
              <a:t>  </a:t>
            </a: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endParaRPr lang="en-US" dirty="0" smtClean="0">
              <a:solidFill>
                <a:schemeClr val="tx1"/>
              </a:solidFill>
              <a:latin typeface="Andalus" panose="02020603050405020304" pitchFamily="18" charset="-78"/>
              <a:cs typeface="Andalus" panose="02020603050405020304" pitchFamily="18" charset="-78"/>
            </a:endParaRPr>
          </a:p>
          <a:p>
            <a:pPr lvl="0"/>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2449519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76964" cy="445099"/>
          </a:xfrm>
        </p:spPr>
        <p:txBody>
          <a:bodyPr/>
          <a:lstStyle/>
          <a:p>
            <a:r>
              <a:rPr lang="en-US" sz="4000" dirty="0" smtClean="0">
                <a:latin typeface="Andalus" pitchFamily="18" charset="-78"/>
                <a:cs typeface="Andalus" pitchFamily="18" charset="-78"/>
              </a:rPr>
              <a:t>     Why Brain Source Localization?</a:t>
            </a:r>
            <a:endParaRPr lang="en-US" sz="4000" dirty="0">
              <a:latin typeface="Andalus" pitchFamily="18" charset="-78"/>
              <a:cs typeface="Andalus" pitchFamily="18" charset="-78"/>
            </a:endParaRPr>
          </a:p>
        </p:txBody>
      </p:sp>
      <p:grpSp>
        <p:nvGrpSpPr>
          <p:cNvPr id="10" name="Group 9"/>
          <p:cNvGrpSpPr/>
          <p:nvPr/>
        </p:nvGrpSpPr>
        <p:grpSpPr>
          <a:xfrm>
            <a:off x="0" y="0"/>
            <a:ext cx="9144000" cy="3959265"/>
            <a:chOff x="0" y="0"/>
            <a:chExt cx="9144000" cy="3959265"/>
          </a:xfrm>
        </p:grpSpPr>
        <p:sp>
          <p:nvSpPr>
            <p:cNvPr id="4" name="Title 1"/>
            <p:cNvSpPr txBox="1">
              <a:spLocks/>
            </p:cNvSpPr>
            <p:nvPr/>
          </p:nvSpPr>
          <p:spPr>
            <a:xfrm>
              <a:off x="304800" y="11430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lvl="0"/>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r>
                <a:rPr lang="en-US" dirty="0" smtClean="0">
                  <a:solidFill>
                    <a:schemeClr val="tx1"/>
                  </a:solidFill>
                  <a:latin typeface="Andalus" panose="02020603050405020304" pitchFamily="18" charset="-78"/>
                  <a:cs typeface="Andalus" panose="02020603050405020304" pitchFamily="18" charset="-78"/>
                </a:rPr>
                <a:t>The Maxwell’s equations in differential and integral form are written below:</a:t>
              </a:r>
            </a:p>
            <a:p>
              <a:pPr lvl="0"/>
              <a:endParaRPr lang="en-US" b="1" i="1" dirty="0">
                <a:solidFill>
                  <a:schemeClr val="tx1"/>
                </a:solidFill>
                <a:latin typeface="Andalus" panose="02020603050405020304" pitchFamily="18" charset="-78"/>
                <a:cs typeface="Andalus" panose="02020603050405020304" pitchFamily="18" charset="-78"/>
              </a:endParaRPr>
            </a:p>
            <a:p>
              <a:pPr lvl="0"/>
              <a:r>
                <a:rPr lang="en-US" b="1" i="1" dirty="0" smtClean="0">
                  <a:solidFill>
                    <a:schemeClr val="tx1"/>
                  </a:solidFill>
                  <a:latin typeface="Andalus" panose="02020603050405020304" pitchFamily="18" charset="-78"/>
                  <a:cs typeface="Andalus" panose="02020603050405020304" pitchFamily="18" charset="-78"/>
                </a:rPr>
                <a:t>  Differential form:</a:t>
              </a:r>
            </a:p>
            <a:p>
              <a:pPr marL="1200150" lvl="2" indent="-285750">
                <a:buFont typeface="Wingdings" panose="05000000000000000000" pitchFamily="2" charset="2"/>
                <a:buChar char="§"/>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lvl="0"/>
              <a:endParaRPr lang="en-US" dirty="0">
                <a:solidFill>
                  <a:schemeClr val="tx1"/>
                </a:solidFill>
                <a:latin typeface="Andalus" panose="02020603050405020304" pitchFamily="18" charset="-78"/>
                <a:cs typeface="Andalus" panose="02020603050405020304" pitchFamily="18" charset="-78"/>
              </a:endParaRPr>
            </a:p>
            <a:p>
              <a:pPr lvl="0"/>
              <a:r>
                <a:rPr lang="en-US" dirty="0" smtClean="0">
                  <a:solidFill>
                    <a:schemeClr val="tx1"/>
                  </a:solidFill>
                  <a:latin typeface="Andalus" panose="02020603050405020304" pitchFamily="18" charset="-78"/>
                  <a:cs typeface="Andalus" panose="02020603050405020304" pitchFamily="18" charset="-78"/>
                </a:rPr>
                <a:t>  </a:t>
              </a:r>
            </a:p>
            <a:p>
              <a:pPr lvl="0"/>
              <a:endParaRPr lang="en-US" dirty="0" smtClean="0">
                <a:solidFill>
                  <a:schemeClr val="tx1"/>
                </a:solidFill>
                <a:latin typeface="Andalus" panose="02020603050405020304" pitchFamily="18" charset="-78"/>
                <a:cs typeface="Andalus" panose="02020603050405020304" pitchFamily="18" charset="-78"/>
              </a:endParaRPr>
            </a:p>
            <a:p>
              <a:endParaRPr lang="en-US" dirty="0" smtClean="0">
                <a:solidFill>
                  <a:schemeClr val="tx1"/>
                </a:solidFill>
                <a:latin typeface="Andalus" panose="02020603050405020304" pitchFamily="18" charset="-78"/>
                <a:cs typeface="Andalus" panose="02020603050405020304" pitchFamily="18" charset="-78"/>
              </a:endParaRPr>
            </a:p>
            <a:p>
              <a:pPr lvl="0"/>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p:txBody>
        </p:sp>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9" name="Object 8"/>
            <p:cNvGraphicFramePr>
              <a:graphicFrameLocks noChangeAspect="1"/>
            </p:cNvGraphicFramePr>
            <p:nvPr>
              <p:extLst>
                <p:ext uri="{D42A27DB-BD31-4B8C-83A1-F6EECF244321}">
                  <p14:modId xmlns:p14="http://schemas.microsoft.com/office/powerpoint/2010/main" val="2007090866"/>
                </p:ext>
              </p:extLst>
            </p:nvPr>
          </p:nvGraphicFramePr>
          <p:xfrm>
            <a:off x="2671201" y="3197265"/>
            <a:ext cx="1828800" cy="762000"/>
          </p:xfrm>
          <a:graphic>
            <a:graphicData uri="http://schemas.openxmlformats.org/presentationml/2006/ole">
              <mc:AlternateContent xmlns:mc="http://schemas.openxmlformats.org/markup-compatibility/2006">
                <mc:Choice xmlns:v="urn:schemas-microsoft-com:vml" Requires="v">
                  <p:oleObj spid="_x0000_s1486" name="Equation" r:id="rId3" imgW="1040948" imgH="393529" progId="Equation.3">
                    <p:embed/>
                  </p:oleObj>
                </mc:Choice>
                <mc:Fallback>
                  <p:oleObj name="Equation" r:id="rId3" imgW="1040948" imgH="393529"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71201" y="3197265"/>
                          <a:ext cx="1828800" cy="762000"/>
                        </a:xfrm>
                        <a:prstGeom prst="rect">
                          <a:avLst/>
                        </a:prstGeom>
                        <a:noFill/>
                      </p:spPr>
                    </p:pic>
                  </p:oleObj>
                </mc:Fallback>
              </mc:AlternateContent>
            </a:graphicData>
          </a:graphic>
        </p:graphicFrame>
      </p:grpSp>
      <p:sp>
        <p:nvSpPr>
          <p:cNvPr id="11"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2" name="Object 11"/>
          <p:cNvGraphicFramePr>
            <a:graphicFrameLocks noChangeAspect="1"/>
          </p:cNvGraphicFramePr>
          <p:nvPr>
            <p:extLst>
              <p:ext uri="{D42A27DB-BD31-4B8C-83A1-F6EECF244321}">
                <p14:modId xmlns:p14="http://schemas.microsoft.com/office/powerpoint/2010/main" val="406091417"/>
              </p:ext>
            </p:extLst>
          </p:nvPr>
        </p:nvGraphicFramePr>
        <p:xfrm>
          <a:off x="2828364" y="3845859"/>
          <a:ext cx="1514475" cy="762000"/>
        </p:xfrm>
        <a:graphic>
          <a:graphicData uri="http://schemas.openxmlformats.org/presentationml/2006/ole">
            <mc:AlternateContent xmlns:mc="http://schemas.openxmlformats.org/markup-compatibility/2006">
              <mc:Choice xmlns:v="urn:schemas-microsoft-com:vml" Requires="v">
                <p:oleObj spid="_x0000_s1487" name="Equation" r:id="rId5" imgW="825500" imgH="393700" progId="Equation.3">
                  <p:embed/>
                </p:oleObj>
              </mc:Choice>
              <mc:Fallback>
                <p:oleObj name="Equation" r:id="rId5" imgW="825500" imgH="39370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28364" y="3845859"/>
                        <a:ext cx="1514475" cy="762000"/>
                      </a:xfrm>
                      <a:prstGeom prst="rect">
                        <a:avLst/>
                      </a:prstGeom>
                      <a:noFill/>
                    </p:spPr>
                  </p:pic>
                </p:oleObj>
              </mc:Fallback>
            </mc:AlternateContent>
          </a:graphicData>
        </a:graphic>
      </p:graphicFrame>
      <p:sp>
        <p:nvSpPr>
          <p:cNvPr id="13"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4" name="Object 13"/>
          <p:cNvGraphicFramePr>
            <a:graphicFrameLocks noChangeAspect="1"/>
          </p:cNvGraphicFramePr>
          <p:nvPr>
            <p:extLst>
              <p:ext uri="{D42A27DB-BD31-4B8C-83A1-F6EECF244321}">
                <p14:modId xmlns:p14="http://schemas.microsoft.com/office/powerpoint/2010/main" val="2316841950"/>
              </p:ext>
            </p:extLst>
          </p:nvPr>
        </p:nvGraphicFramePr>
        <p:xfrm>
          <a:off x="3056963" y="4643718"/>
          <a:ext cx="1134037" cy="537882"/>
        </p:xfrm>
        <a:graphic>
          <a:graphicData uri="http://schemas.openxmlformats.org/presentationml/2006/ole">
            <mc:AlternateContent xmlns:mc="http://schemas.openxmlformats.org/markup-compatibility/2006">
              <mc:Choice xmlns:v="urn:schemas-microsoft-com:vml" Requires="v">
                <p:oleObj spid="_x0000_s1488" name="Equation" r:id="rId7" imgW="596900" imgH="228600" progId="Equation.3">
                  <p:embed/>
                </p:oleObj>
              </mc:Choice>
              <mc:Fallback>
                <p:oleObj name="Equation" r:id="rId7" imgW="596900" imgH="228600" progId="Equation.3">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56963" y="4643718"/>
                        <a:ext cx="1134037" cy="537882"/>
                      </a:xfrm>
                      <a:prstGeom prst="rect">
                        <a:avLst/>
                      </a:prstGeom>
                      <a:noFill/>
                    </p:spPr>
                  </p:pic>
                </p:oleObj>
              </mc:Fallback>
            </mc:AlternateContent>
          </a:graphicData>
        </a:graphic>
      </p:graphicFrame>
      <p:sp>
        <p:nvSpPr>
          <p:cNvPr id="15" name="Rectangle 1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6" name="Object 15"/>
          <p:cNvGraphicFramePr>
            <a:graphicFrameLocks noChangeAspect="1"/>
          </p:cNvGraphicFramePr>
          <p:nvPr>
            <p:extLst>
              <p:ext uri="{D42A27DB-BD31-4B8C-83A1-F6EECF244321}">
                <p14:modId xmlns:p14="http://schemas.microsoft.com/office/powerpoint/2010/main" val="2921391129"/>
              </p:ext>
            </p:extLst>
          </p:nvPr>
        </p:nvGraphicFramePr>
        <p:xfrm>
          <a:off x="3276600" y="5269900"/>
          <a:ext cx="914400" cy="368900"/>
        </p:xfrm>
        <a:graphic>
          <a:graphicData uri="http://schemas.openxmlformats.org/presentationml/2006/ole">
            <mc:AlternateContent xmlns:mc="http://schemas.openxmlformats.org/markup-compatibility/2006">
              <mc:Choice xmlns:v="urn:schemas-microsoft-com:vml" Requires="v">
                <p:oleObj spid="_x0000_s1489" name="Equation" r:id="rId9" imgW="507780" imgH="177723" progId="Equation.3">
                  <p:embed/>
                </p:oleObj>
              </mc:Choice>
              <mc:Fallback>
                <p:oleObj name="Equation" r:id="rId9" imgW="507780" imgH="177723" progId="Equation.3">
                  <p:embed/>
                  <p:pic>
                    <p:nvPicPr>
                      <p:cNvPr id="0" name="Object 1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76600" y="5269900"/>
                        <a:ext cx="914400" cy="368900"/>
                      </a:xfrm>
                      <a:prstGeom prst="rect">
                        <a:avLst/>
                      </a:prstGeom>
                      <a:noFill/>
                    </p:spPr>
                  </p:pic>
                </p:oleObj>
              </mc:Fallback>
            </mc:AlternateContent>
          </a:graphicData>
        </a:graphic>
      </p:graphicFrame>
    </p:spTree>
    <p:extLst>
      <p:ext uri="{BB962C8B-B14F-4D97-AF65-F5344CB8AC3E}">
        <p14:creationId xmlns:p14="http://schemas.microsoft.com/office/powerpoint/2010/main" val="2450274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76964" cy="445099"/>
          </a:xfrm>
        </p:spPr>
        <p:txBody>
          <a:bodyPr/>
          <a:lstStyle/>
          <a:p>
            <a:r>
              <a:rPr lang="en-US" sz="4000" dirty="0" smtClean="0">
                <a:latin typeface="Andalus" pitchFamily="18" charset="-78"/>
                <a:cs typeface="Andalus" pitchFamily="18" charset="-78"/>
              </a:rPr>
              <a:t>     Why Brain Source Localization?</a:t>
            </a:r>
            <a:endParaRPr lang="en-US" sz="4000" dirty="0">
              <a:latin typeface="Andalus" pitchFamily="18" charset="-78"/>
              <a:cs typeface="Andalus" pitchFamily="18" charset="-78"/>
            </a:endParaRPr>
          </a:p>
        </p:txBody>
      </p:sp>
      <p:grpSp>
        <p:nvGrpSpPr>
          <p:cNvPr id="10" name="Group 9"/>
          <p:cNvGrpSpPr/>
          <p:nvPr/>
        </p:nvGrpSpPr>
        <p:grpSpPr>
          <a:xfrm>
            <a:off x="0" y="0"/>
            <a:ext cx="9144000" cy="1588099"/>
            <a:chOff x="0" y="0"/>
            <a:chExt cx="9144000" cy="1588099"/>
          </a:xfrm>
        </p:grpSpPr>
        <p:sp>
          <p:nvSpPr>
            <p:cNvPr id="4" name="Title 1"/>
            <p:cNvSpPr txBox="1">
              <a:spLocks/>
            </p:cNvSpPr>
            <p:nvPr/>
          </p:nvSpPr>
          <p:spPr>
            <a:xfrm>
              <a:off x="318940" y="11430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lvl="0"/>
              <a:r>
                <a:rPr lang="en-US" b="1" i="1" dirty="0" smtClean="0">
                  <a:solidFill>
                    <a:schemeClr val="tx1"/>
                  </a:solidFill>
                  <a:latin typeface="Andalus" panose="02020603050405020304" pitchFamily="18" charset="-78"/>
                  <a:cs typeface="Andalus" panose="02020603050405020304" pitchFamily="18" charset="-78"/>
                </a:rPr>
                <a:t>  Integral form:</a:t>
              </a:r>
            </a:p>
            <a:p>
              <a:pPr marL="1200150" lvl="2" indent="-285750">
                <a:buFont typeface="Wingdings" panose="05000000000000000000" pitchFamily="2" charset="2"/>
                <a:buChar char="§"/>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lvl="0"/>
              <a:endParaRPr lang="en-US" dirty="0">
                <a:solidFill>
                  <a:schemeClr val="tx1"/>
                </a:solidFill>
                <a:latin typeface="Andalus" panose="02020603050405020304" pitchFamily="18" charset="-78"/>
                <a:cs typeface="Andalus" panose="02020603050405020304" pitchFamily="18" charset="-78"/>
              </a:endParaRPr>
            </a:p>
            <a:p>
              <a:pPr lvl="0"/>
              <a:r>
                <a:rPr lang="en-US" dirty="0" smtClean="0">
                  <a:solidFill>
                    <a:schemeClr val="tx1"/>
                  </a:solidFill>
                  <a:latin typeface="Andalus" panose="02020603050405020304" pitchFamily="18" charset="-78"/>
                  <a:cs typeface="Andalus" panose="02020603050405020304" pitchFamily="18" charset="-78"/>
                </a:rPr>
                <a:t>  </a:t>
              </a:r>
            </a:p>
            <a:p>
              <a:pPr lvl="0"/>
              <a:endParaRPr lang="en-US" dirty="0" smtClean="0">
                <a:solidFill>
                  <a:schemeClr val="tx1"/>
                </a:solidFill>
                <a:latin typeface="Andalus" panose="02020603050405020304" pitchFamily="18" charset="-78"/>
                <a:cs typeface="Andalus" panose="02020603050405020304" pitchFamily="18" charset="-78"/>
              </a:endParaRPr>
            </a:p>
            <a:p>
              <a:endParaRPr lang="en-US" dirty="0" smtClean="0">
                <a:solidFill>
                  <a:schemeClr val="tx1"/>
                </a:solidFill>
                <a:latin typeface="Andalus" panose="02020603050405020304" pitchFamily="18" charset="-78"/>
                <a:cs typeface="Andalus" panose="02020603050405020304" pitchFamily="18" charset="-78"/>
              </a:endParaRPr>
            </a:p>
            <a:p>
              <a:pPr lvl="0"/>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p:txBody>
        </p:sp>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sp>
        <p:nvSpPr>
          <p:cNvPr id="11"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1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3052992703"/>
              </p:ext>
            </p:extLst>
          </p:nvPr>
        </p:nvGraphicFramePr>
        <p:xfrm>
          <a:off x="2819400" y="2084294"/>
          <a:ext cx="2438400" cy="811306"/>
        </p:xfrm>
        <a:graphic>
          <a:graphicData uri="http://schemas.openxmlformats.org/presentationml/2006/ole">
            <mc:AlternateContent xmlns:mc="http://schemas.openxmlformats.org/markup-compatibility/2006">
              <mc:Choice xmlns:v="urn:schemas-microsoft-com:vml" Requires="v">
                <p:oleObj spid="_x0000_s2483" name="Equation" r:id="rId3" imgW="1409088" imgH="444307" progId="Equation.3">
                  <p:embed/>
                </p:oleObj>
              </mc:Choice>
              <mc:Fallback>
                <p:oleObj name="Equation" r:id="rId3" imgW="1409088" imgH="444307"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2084294"/>
                        <a:ext cx="2438400" cy="811306"/>
                      </a:xfrm>
                      <a:prstGeom prst="rect">
                        <a:avLst/>
                      </a:prstGeom>
                      <a:noFill/>
                    </p:spPr>
                  </p:pic>
                </p:oleObj>
              </mc:Fallback>
            </mc:AlternateContent>
          </a:graphicData>
        </a:graphic>
      </p:graphicFrame>
      <p:sp>
        <p:nvSpPr>
          <p:cNvPr id="6" name="Rectangle 9"/>
          <p:cNvSpPr>
            <a:spLocks noChangeArrowheads="1"/>
          </p:cNvSpPr>
          <p:nvPr/>
        </p:nvSpPr>
        <p:spPr bwMode="auto">
          <a:xfrm>
            <a:off x="3581400" y="3048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1486256133"/>
              </p:ext>
            </p:extLst>
          </p:nvPr>
        </p:nvGraphicFramePr>
        <p:xfrm>
          <a:off x="3200400" y="3048000"/>
          <a:ext cx="1752600" cy="762000"/>
        </p:xfrm>
        <a:graphic>
          <a:graphicData uri="http://schemas.openxmlformats.org/presentationml/2006/ole">
            <mc:AlternateContent xmlns:mc="http://schemas.openxmlformats.org/markup-compatibility/2006">
              <mc:Choice xmlns:v="urn:schemas-microsoft-com:vml" Requires="v">
                <p:oleObj spid="_x0000_s2484" name="Equation" r:id="rId5" imgW="1155199" imgH="444307" progId="Equation.3">
                  <p:embed/>
                </p:oleObj>
              </mc:Choice>
              <mc:Fallback>
                <p:oleObj name="Equation" r:id="rId5" imgW="1155199" imgH="444307"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0400" y="3048000"/>
                        <a:ext cx="1752600" cy="762000"/>
                      </a:xfrm>
                      <a:prstGeom prst="rect">
                        <a:avLst/>
                      </a:prstGeom>
                      <a:noFill/>
                    </p:spPr>
                  </p:pic>
                </p:oleObj>
              </mc:Fallback>
            </mc:AlternateContent>
          </a:graphicData>
        </a:graphic>
      </p:graphicFrame>
      <p:sp>
        <p:nvSpPr>
          <p:cNvPr id="17" name="Rectangle 13"/>
          <p:cNvSpPr>
            <a:spLocks noChangeArrowheads="1"/>
          </p:cNvSpPr>
          <p:nvPr/>
        </p:nvSpPr>
        <p:spPr bwMode="auto">
          <a:xfrm>
            <a:off x="3657600" y="397450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8" name="Object 17"/>
          <p:cNvGraphicFramePr>
            <a:graphicFrameLocks noChangeAspect="1"/>
          </p:cNvGraphicFramePr>
          <p:nvPr>
            <p:extLst>
              <p:ext uri="{D42A27DB-BD31-4B8C-83A1-F6EECF244321}">
                <p14:modId xmlns:p14="http://schemas.microsoft.com/office/powerpoint/2010/main" val="917860239"/>
              </p:ext>
            </p:extLst>
          </p:nvPr>
        </p:nvGraphicFramePr>
        <p:xfrm>
          <a:off x="3505200" y="3974500"/>
          <a:ext cx="1447800" cy="661598"/>
        </p:xfrm>
        <a:graphic>
          <a:graphicData uri="http://schemas.openxmlformats.org/presentationml/2006/ole">
            <mc:AlternateContent xmlns:mc="http://schemas.openxmlformats.org/markup-compatibility/2006">
              <mc:Choice xmlns:v="urn:schemas-microsoft-com:vml" Requires="v">
                <p:oleObj spid="_x0000_s2485" name="Equation" r:id="rId7" imgW="977900" imgH="381000" progId="Equation.3">
                  <p:embed/>
                </p:oleObj>
              </mc:Choice>
              <mc:Fallback>
                <p:oleObj name="Equation" r:id="rId7" imgW="977900" imgH="381000" progId="Equation.3">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05200" y="3974500"/>
                        <a:ext cx="1447800" cy="661598"/>
                      </a:xfrm>
                      <a:prstGeom prst="rect">
                        <a:avLst/>
                      </a:prstGeom>
                      <a:noFill/>
                    </p:spPr>
                  </p:pic>
                </p:oleObj>
              </mc:Fallback>
            </mc:AlternateContent>
          </a:graphicData>
        </a:graphic>
      </p:graphicFrame>
      <p:sp>
        <p:nvSpPr>
          <p:cNvPr id="19" name="Rectangle 18"/>
          <p:cNvSpPr>
            <a:spLocks noChangeArrowheads="1"/>
          </p:cNvSpPr>
          <p:nvPr/>
        </p:nvSpPr>
        <p:spPr bwMode="auto">
          <a:xfrm>
            <a:off x="3962400" y="47365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0" name="Object 19"/>
          <p:cNvGraphicFramePr>
            <a:graphicFrameLocks noChangeAspect="1"/>
          </p:cNvGraphicFramePr>
          <p:nvPr>
            <p:extLst>
              <p:ext uri="{D42A27DB-BD31-4B8C-83A1-F6EECF244321}">
                <p14:modId xmlns:p14="http://schemas.microsoft.com/office/powerpoint/2010/main" val="1412590204"/>
              </p:ext>
            </p:extLst>
          </p:nvPr>
        </p:nvGraphicFramePr>
        <p:xfrm>
          <a:off x="3733800" y="4736500"/>
          <a:ext cx="1066800" cy="661596"/>
        </p:xfrm>
        <a:graphic>
          <a:graphicData uri="http://schemas.openxmlformats.org/presentationml/2006/ole">
            <mc:AlternateContent xmlns:mc="http://schemas.openxmlformats.org/markup-compatibility/2006">
              <mc:Choice xmlns:v="urn:schemas-microsoft-com:vml" Requires="v">
                <p:oleObj spid="_x0000_s2486" name="Equation" r:id="rId9" imgW="647700" imgH="381000" progId="Equation.3">
                  <p:embed/>
                </p:oleObj>
              </mc:Choice>
              <mc:Fallback>
                <p:oleObj name="Equation" r:id="rId9" imgW="647700" imgH="381000" progId="Equation.3">
                  <p:embed/>
                  <p:pic>
                    <p:nvPicPr>
                      <p:cNvPr id="0" name="Object 1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733800" y="4736500"/>
                        <a:ext cx="1066800" cy="661596"/>
                      </a:xfrm>
                      <a:prstGeom prst="rect">
                        <a:avLst/>
                      </a:prstGeom>
                      <a:noFill/>
                    </p:spPr>
                  </p:pic>
                </p:oleObj>
              </mc:Fallback>
            </mc:AlternateContent>
          </a:graphicData>
        </a:graphic>
      </p:graphicFrame>
    </p:spTree>
    <p:extLst>
      <p:ext uri="{BB962C8B-B14F-4D97-AF65-F5344CB8AC3E}">
        <p14:creationId xmlns:p14="http://schemas.microsoft.com/office/powerpoint/2010/main" val="206710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76964" cy="445099"/>
          </a:xfrm>
        </p:spPr>
        <p:txBody>
          <a:bodyPr/>
          <a:lstStyle/>
          <a:p>
            <a:r>
              <a:rPr lang="en-US" sz="4000" dirty="0" smtClean="0">
                <a:latin typeface="Andalus" pitchFamily="18" charset="-78"/>
                <a:cs typeface="Andalus" pitchFamily="18" charset="-78"/>
              </a:rPr>
              <a:t>     Why Brain Source Localization?</a:t>
            </a:r>
            <a:endParaRPr lang="en-US" sz="4000" dirty="0">
              <a:latin typeface="Andalus" pitchFamily="18" charset="-78"/>
              <a:cs typeface="Andalus" pitchFamily="18" charset="-78"/>
            </a:endParaRPr>
          </a:p>
        </p:txBody>
      </p:sp>
      <p:sp>
        <p:nvSpPr>
          <p:cNvPr id="4"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endParaRPr lang="en-US" dirty="0">
              <a:solidFill>
                <a:schemeClr val="tx1"/>
              </a:solidFill>
              <a:latin typeface="Andalus" panose="02020603050405020304" pitchFamily="18" charset="-78"/>
              <a:cs typeface="Andalus" panose="02020603050405020304" pitchFamily="18" charset="-78"/>
            </a:endParaRPr>
          </a:p>
          <a:p>
            <a:pPr lvl="0"/>
            <a:endParaRPr lang="en-US" dirty="0">
              <a:solidFill>
                <a:schemeClr val="tx1"/>
              </a:solidFill>
              <a:latin typeface="Andalus" panose="02020603050405020304" pitchFamily="18" charset="-78"/>
              <a:cs typeface="Andalus" panose="02020603050405020304" pitchFamily="18" charset="-78"/>
            </a:endParaRPr>
          </a:p>
          <a:p>
            <a:pPr lvl="0"/>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r>
              <a:rPr lang="en-US" dirty="0" smtClean="0">
                <a:solidFill>
                  <a:schemeClr val="tx1"/>
                </a:solidFill>
                <a:latin typeface="Andalus" panose="02020603050405020304" pitchFamily="18" charset="-78"/>
                <a:cs typeface="Andalus" panose="02020603050405020304" pitchFamily="18" charset="-78"/>
              </a:rPr>
              <a:t>The brain signals generated have low frequency region which is less than 100 Hz. </a:t>
            </a:r>
          </a:p>
          <a:p>
            <a:pPr lvl="0"/>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r>
              <a:rPr lang="en-US" dirty="0" smtClean="0">
                <a:solidFill>
                  <a:schemeClr val="tx1"/>
                </a:solidFill>
                <a:latin typeface="Andalus" panose="02020603050405020304" pitchFamily="18" charset="-78"/>
                <a:cs typeface="Andalus" panose="02020603050405020304" pitchFamily="18" charset="-78"/>
              </a:rPr>
              <a:t>For this, so called quasi-static approximation is taken into consideration.</a:t>
            </a:r>
          </a:p>
          <a:p>
            <a:pPr lvl="0"/>
            <a:r>
              <a:rPr lang="en-US" dirty="0" smtClean="0">
                <a:solidFill>
                  <a:schemeClr val="tx1"/>
                </a:solidFill>
                <a:latin typeface="Andalus" panose="02020603050405020304" pitchFamily="18" charset="-78"/>
                <a:cs typeface="Andalus" panose="02020603050405020304" pitchFamily="18" charset="-78"/>
              </a:rPr>
              <a:t>  </a:t>
            </a:r>
          </a:p>
          <a:p>
            <a:pPr marL="342900" lvl="0" indent="-342900">
              <a:buFont typeface="Wingdings" panose="05000000000000000000" pitchFamily="2" charset="2"/>
              <a:buChar char="Ø"/>
            </a:pPr>
            <a:r>
              <a:rPr lang="en-US" dirty="0" smtClean="0">
                <a:solidFill>
                  <a:schemeClr val="tx1"/>
                </a:solidFill>
                <a:latin typeface="Andalus" panose="02020603050405020304" pitchFamily="18" charset="-78"/>
                <a:cs typeface="Andalus" panose="02020603050405020304" pitchFamily="18" charset="-78"/>
              </a:rPr>
              <a:t>This approximation says that </a:t>
            </a:r>
            <a:r>
              <a:rPr lang="en-US" dirty="0">
                <a:solidFill>
                  <a:schemeClr val="tx1"/>
                </a:solidFill>
                <a:latin typeface="Andalus" pitchFamily="18" charset="-78"/>
                <a:cs typeface="Andalus" pitchFamily="18" charset="-78"/>
              </a:rPr>
              <a:t>the time derivative component in the Maxwell’s equations is </a:t>
            </a:r>
            <a:r>
              <a:rPr lang="en-US" dirty="0" smtClean="0">
                <a:solidFill>
                  <a:schemeClr val="tx1"/>
                </a:solidFill>
                <a:latin typeface="Andalus" pitchFamily="18" charset="-78"/>
                <a:cs typeface="Andalus" pitchFamily="18" charset="-78"/>
              </a:rPr>
              <a:t>ignored.</a:t>
            </a:r>
          </a:p>
          <a:p>
            <a:pPr lvl="0"/>
            <a:r>
              <a:rPr lang="en-US" dirty="0" smtClean="0">
                <a:solidFill>
                  <a:schemeClr val="tx1"/>
                </a:solidFill>
                <a:latin typeface="Andalus" pitchFamily="18" charset="-78"/>
                <a:cs typeface="Andalus" pitchFamily="18" charset="-78"/>
              </a:rPr>
              <a:t> </a:t>
            </a:r>
          </a:p>
          <a:p>
            <a:pPr marL="342900" lvl="0" indent="-342900">
              <a:buFont typeface="Wingdings" panose="05000000000000000000" pitchFamily="2" charset="2"/>
              <a:buChar char="Ø"/>
            </a:pPr>
            <a:r>
              <a:rPr lang="en-US" dirty="0">
                <a:solidFill>
                  <a:schemeClr val="tx1"/>
                </a:solidFill>
                <a:latin typeface="Andalus" pitchFamily="18" charset="-78"/>
                <a:cs typeface="Andalus" pitchFamily="18" charset="-78"/>
              </a:rPr>
              <a:t>According to the literature, the tissue conductivity for head region at the frequency of 100 Hz is </a:t>
            </a:r>
            <a:r>
              <a:rPr lang="en-US" dirty="0" smtClean="0">
                <a:solidFill>
                  <a:schemeClr val="tx1"/>
                </a:solidFill>
                <a:latin typeface="Andalus" pitchFamily="18" charset="-78"/>
                <a:cs typeface="Andalus" pitchFamily="18" charset="-78"/>
              </a:rPr>
              <a:t>0.3        with </a:t>
            </a:r>
            <a:r>
              <a:rPr lang="en-US" dirty="0">
                <a:solidFill>
                  <a:schemeClr val="tx1"/>
                </a:solidFill>
                <a:latin typeface="Andalus" pitchFamily="18" charset="-78"/>
                <a:cs typeface="Andalus" pitchFamily="18" charset="-78"/>
              </a:rPr>
              <a:t>relative </a:t>
            </a:r>
            <a:r>
              <a:rPr lang="en-US" dirty="0" smtClean="0">
                <a:solidFill>
                  <a:schemeClr val="tx1"/>
                </a:solidFill>
                <a:latin typeface="Andalus" pitchFamily="18" charset="-78"/>
                <a:cs typeface="Andalus" pitchFamily="18" charset="-78"/>
              </a:rPr>
              <a:t>permittivity   </a:t>
            </a:r>
          </a:p>
          <a:p>
            <a:endParaRPr lang="en-US" dirty="0" smtClean="0">
              <a:solidFill>
                <a:schemeClr val="tx1"/>
              </a:solidFill>
              <a:latin typeface="Andalus" pitchFamily="18" charset="-78"/>
              <a:cs typeface="Andalus" pitchFamily="18" charset="-78"/>
            </a:endParaRPr>
          </a:p>
          <a:p>
            <a:pPr lvl="0"/>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738079552"/>
              </p:ext>
            </p:extLst>
          </p:nvPr>
        </p:nvGraphicFramePr>
        <p:xfrm>
          <a:off x="5791200" y="5257800"/>
          <a:ext cx="533400" cy="304800"/>
        </p:xfrm>
        <a:graphic>
          <a:graphicData uri="http://schemas.openxmlformats.org/presentationml/2006/ole">
            <mc:AlternateContent xmlns:mc="http://schemas.openxmlformats.org/markup-compatibility/2006">
              <mc:Choice xmlns:v="urn:schemas-microsoft-com:vml" Requires="v">
                <p:oleObj spid="_x0000_s3237" name="Equation" r:id="rId3" imgW="482391" imgH="203112" progId="Equation.3">
                  <p:embed/>
                </p:oleObj>
              </mc:Choice>
              <mc:Fallback>
                <p:oleObj name="Equation" r:id="rId3" imgW="482391" imgH="203112"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1200" y="5257800"/>
                        <a:ext cx="533400" cy="304800"/>
                      </a:xfrm>
                      <a:prstGeom prst="rect">
                        <a:avLst/>
                      </a:prstGeom>
                      <a:noFill/>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894296530"/>
              </p:ext>
            </p:extLst>
          </p:nvPr>
        </p:nvGraphicFramePr>
        <p:xfrm>
          <a:off x="2362200" y="5638800"/>
          <a:ext cx="685800" cy="304800"/>
        </p:xfrm>
        <a:graphic>
          <a:graphicData uri="http://schemas.openxmlformats.org/presentationml/2006/ole">
            <mc:AlternateContent xmlns:mc="http://schemas.openxmlformats.org/markup-compatibility/2006">
              <mc:Choice xmlns:v="urn:schemas-microsoft-com:vml" Requires="v">
                <p:oleObj spid="_x0000_s3238" name="Equation" r:id="rId5" imgW="508000" imgH="228600" progId="Equation.3">
                  <p:embed/>
                </p:oleObj>
              </mc:Choice>
              <mc:Fallback>
                <p:oleObj name="Equation" r:id="rId5" imgW="508000" imgH="228600"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62200" y="5638800"/>
                        <a:ext cx="685800" cy="304800"/>
                      </a:xfrm>
                      <a:prstGeom prst="rect">
                        <a:avLst/>
                      </a:prstGeom>
                      <a:noFill/>
                    </p:spPr>
                  </p:pic>
                </p:oleObj>
              </mc:Fallback>
            </mc:AlternateContent>
          </a:graphicData>
        </a:graphic>
      </p:graphicFrame>
    </p:spTree>
    <p:extLst>
      <p:ext uri="{BB962C8B-B14F-4D97-AF65-F5344CB8AC3E}">
        <p14:creationId xmlns:p14="http://schemas.microsoft.com/office/powerpoint/2010/main" val="3661100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76964" cy="445099"/>
          </a:xfrm>
        </p:spPr>
        <p:txBody>
          <a:bodyPr/>
          <a:lstStyle/>
          <a:p>
            <a:r>
              <a:rPr lang="en-US" sz="4000" dirty="0" smtClean="0">
                <a:latin typeface="Andalus" pitchFamily="18" charset="-78"/>
                <a:cs typeface="Andalus" pitchFamily="18" charset="-78"/>
              </a:rPr>
              <a:t>     Why Brain Source Localization?</a:t>
            </a:r>
            <a:endParaRPr lang="en-US" sz="4000" dirty="0">
              <a:latin typeface="Andalus" pitchFamily="18" charset="-78"/>
              <a:cs typeface="Andalus" pitchFamily="18" charset="-78"/>
            </a:endParaRPr>
          </a:p>
        </p:txBody>
      </p:sp>
      <p:sp>
        <p:nvSpPr>
          <p:cNvPr id="4"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endParaRPr lang="en-US" dirty="0">
              <a:solidFill>
                <a:schemeClr val="tx1"/>
              </a:solidFill>
              <a:latin typeface="Andalus" panose="02020603050405020304" pitchFamily="18" charset="-78"/>
              <a:cs typeface="Andalus" panose="02020603050405020304" pitchFamily="18" charset="-78"/>
            </a:endParaRPr>
          </a:p>
          <a:p>
            <a:pPr lvl="0"/>
            <a:endParaRPr lang="en-US" dirty="0">
              <a:solidFill>
                <a:schemeClr val="tx1"/>
              </a:solidFill>
              <a:latin typeface="Andalus" panose="02020603050405020304" pitchFamily="18" charset="-78"/>
              <a:cs typeface="Andalus" panose="02020603050405020304" pitchFamily="18" charset="-78"/>
            </a:endParaRPr>
          </a:p>
          <a:p>
            <a:pPr lvl="0"/>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lvl="0"/>
            <a:r>
              <a:rPr lang="en-US" dirty="0" smtClean="0">
                <a:solidFill>
                  <a:schemeClr val="tx1"/>
                </a:solidFill>
                <a:latin typeface="Andalus" panose="02020603050405020304" pitchFamily="18" charset="-78"/>
                <a:cs typeface="Andalus" panose="02020603050405020304" pitchFamily="18" charset="-78"/>
              </a:rPr>
              <a:t> </a:t>
            </a:r>
          </a:p>
          <a:p>
            <a:pPr lvl="0"/>
            <a:r>
              <a:rPr lang="en-US" dirty="0" smtClean="0">
                <a:solidFill>
                  <a:schemeClr val="tx1"/>
                </a:solidFill>
                <a:latin typeface="Andalus" panose="02020603050405020304" pitchFamily="18" charset="-78"/>
                <a:cs typeface="Andalus" panose="02020603050405020304" pitchFamily="18" charset="-78"/>
              </a:rPr>
              <a:t>   </a:t>
            </a:r>
          </a:p>
          <a:p>
            <a:endParaRPr lang="en-US" dirty="0" smtClean="0">
              <a:solidFill>
                <a:schemeClr val="tx1"/>
              </a:solidFill>
              <a:latin typeface="Andalus" panose="02020603050405020304" pitchFamily="18" charset="-78"/>
              <a:cs typeface="Andalus" panose="02020603050405020304" pitchFamily="18" charset="-78"/>
            </a:endParaRPr>
          </a:p>
          <a:p>
            <a:pPr lvl="0"/>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mc:AlternateContent xmlns:mc="http://schemas.openxmlformats.org/markup-compatibility/2006" xmlns:a14="http://schemas.microsoft.com/office/drawing/2010/main">
        <mc:Choice Requires="a14">
          <p:sp>
            <p:nvSpPr>
              <p:cNvPr id="5" name="Rectangle 4"/>
              <p:cNvSpPr/>
              <p:nvPr/>
            </p:nvSpPr>
            <p:spPr>
              <a:xfrm>
                <a:off x="685800" y="1382286"/>
                <a:ext cx="7543800" cy="4185761"/>
              </a:xfrm>
              <a:prstGeom prst="rect">
                <a:avLst/>
              </a:prstGeom>
            </p:spPr>
            <p:txBody>
              <a:bodyPr wrap="square">
                <a:spAutoFit/>
              </a:bodyPr>
              <a:lstStyle/>
              <a:p>
                <a:pPr marL="285750" lvl="0" indent="-285750" fontAlgn="auto">
                  <a:spcBef>
                    <a:spcPts val="1200"/>
                  </a:spcBef>
                  <a:spcAft>
                    <a:spcPts val="1200"/>
                  </a:spcAft>
                  <a:buFont typeface="Wingdings" pitchFamily="2" charset="2"/>
                  <a:buChar char="Ø"/>
                </a:pPr>
                <a:r>
                  <a:rPr lang="en-US" sz="2400" dirty="0">
                    <a:solidFill>
                      <a:prstClr val="black"/>
                    </a:solidFill>
                    <a:latin typeface="Andalus" pitchFamily="18" charset="-78"/>
                    <a:cs typeface="Andalus" pitchFamily="18" charset="-78"/>
                  </a:rPr>
                  <a:t>The EEG source localization is formulated through the  given model:</a:t>
                </a:r>
                <a:r>
                  <a:rPr lang="en-US" dirty="0">
                    <a:solidFill>
                      <a:prstClr val="black"/>
                    </a:solidFill>
                    <a:latin typeface="Times New Roman" pitchFamily="18" charset="0"/>
                    <a:cs typeface="Times New Roman" pitchFamily="18" charset="0"/>
                  </a:rPr>
                  <a:t>           </a:t>
                </a:r>
                <a14:m>
                  <m:oMath xmlns:m="http://schemas.openxmlformats.org/officeDocument/2006/math">
                    <m:r>
                      <a:rPr lang="en-US">
                        <a:solidFill>
                          <a:prstClr val="black"/>
                        </a:solidFill>
                        <a:latin typeface="Cambria Math"/>
                        <a:cs typeface="Times New Roman" panose="02020603050405020304" pitchFamily="18" charset="0"/>
                      </a:rPr>
                      <m:t>                              </m:t>
                    </m:r>
                  </m:oMath>
                </a14:m>
                <a:endParaRPr lang="en-US" dirty="0">
                  <a:solidFill>
                    <a:prstClr val="black"/>
                  </a:solidFill>
                  <a:latin typeface="Cambria Math"/>
                  <a:cs typeface="Times New Roman" panose="02020603050405020304" pitchFamily="18" charset="0"/>
                </a:endParaRPr>
              </a:p>
              <a:p>
                <a:pPr lvl="0" fontAlgn="auto">
                  <a:spcBef>
                    <a:spcPts val="1200"/>
                  </a:spcBef>
                  <a:spcAft>
                    <a:spcPts val="1200"/>
                  </a:spcAft>
                </a:pPr>
                <a14:m>
                  <m:oMathPara xmlns:m="http://schemas.openxmlformats.org/officeDocument/2006/math">
                    <m:oMathParaPr>
                      <m:jc m:val="centerGroup"/>
                    </m:oMathParaPr>
                    <m:oMath xmlns:m="http://schemas.openxmlformats.org/officeDocument/2006/math">
                      <m:r>
                        <a:rPr lang="en-US" sz="2400" i="1">
                          <a:solidFill>
                            <a:prstClr val="black"/>
                          </a:solidFill>
                          <a:latin typeface="Cambria Math"/>
                          <a:cs typeface="Times New Roman" panose="02020603050405020304" pitchFamily="18" charset="0"/>
                        </a:rPr>
                        <m:t>𝑌</m:t>
                      </m:r>
                      <m:r>
                        <a:rPr lang="en-US" sz="2400" i="1">
                          <a:solidFill>
                            <a:prstClr val="black"/>
                          </a:solidFill>
                          <a:latin typeface="Cambria Math"/>
                          <a:cs typeface="Times New Roman" panose="02020603050405020304" pitchFamily="18" charset="0"/>
                        </a:rPr>
                        <m:t>=</m:t>
                      </m:r>
                      <m:r>
                        <a:rPr lang="en-US" sz="2400" i="1">
                          <a:solidFill>
                            <a:prstClr val="black"/>
                          </a:solidFill>
                          <a:latin typeface="Cambria Math"/>
                          <a:cs typeface="Times New Roman" panose="02020603050405020304" pitchFamily="18" charset="0"/>
                        </a:rPr>
                        <m:t>𝐿𝐽</m:t>
                      </m:r>
                      <m:r>
                        <a:rPr lang="en-US" sz="2400" i="1">
                          <a:solidFill>
                            <a:prstClr val="black"/>
                          </a:solidFill>
                          <a:latin typeface="Cambria Math"/>
                          <a:cs typeface="Times New Roman" panose="02020603050405020304" pitchFamily="18" charset="0"/>
                        </a:rPr>
                        <m:t>+∈</m:t>
                      </m:r>
                    </m:oMath>
                  </m:oMathPara>
                </a14:m>
                <a:endParaRPr lang="en-US" sz="2400" dirty="0">
                  <a:solidFill>
                    <a:prstClr val="black"/>
                  </a:solidFill>
                  <a:latin typeface="Times New Roman" pitchFamily="18" charset="0"/>
                  <a:cs typeface="Times New Roman" pitchFamily="18" charset="0"/>
                </a:endParaRPr>
              </a:p>
              <a:p>
                <a:pPr lvl="0" fontAlgn="auto">
                  <a:spcBef>
                    <a:spcPts val="1200"/>
                  </a:spcBef>
                  <a:spcAft>
                    <a:spcPts val="1200"/>
                  </a:spcAft>
                </a:pPr>
                <a:r>
                  <a:rPr lang="en-US" sz="2400" dirty="0" smtClean="0">
                    <a:solidFill>
                      <a:prstClr val="black"/>
                    </a:solidFill>
                    <a:latin typeface="Andalus" pitchFamily="18" charset="-78"/>
                    <a:cs typeface="Andalus" pitchFamily="18" charset="-78"/>
                  </a:rPr>
                  <a:t>where               is </a:t>
                </a:r>
                <a:r>
                  <a:rPr lang="en-US" sz="2400" dirty="0">
                    <a:solidFill>
                      <a:prstClr val="black"/>
                    </a:solidFill>
                    <a:latin typeface="Andalus" pitchFamily="18" charset="-78"/>
                    <a:cs typeface="Andalus" pitchFamily="18" charset="-78"/>
                  </a:rPr>
                  <a:t>EEG data matrix, </a:t>
                </a:r>
                <a:r>
                  <a:rPr lang="en-US" sz="2400" i="1" dirty="0">
                    <a:solidFill>
                      <a:prstClr val="black"/>
                    </a:solidFill>
                    <a:latin typeface="Andalus" pitchFamily="18" charset="-78"/>
                    <a:cs typeface="Andalus" pitchFamily="18" charset="-78"/>
                  </a:rPr>
                  <a:t>L </a:t>
                </a:r>
                <a:r>
                  <a:rPr lang="en-US" sz="2400" dirty="0">
                    <a:solidFill>
                      <a:prstClr val="black"/>
                    </a:solidFill>
                    <a:latin typeface="Andalus" pitchFamily="18" charset="-78"/>
                    <a:cs typeface="Andalus" pitchFamily="18" charset="-78"/>
                  </a:rPr>
                  <a:t>is the </a:t>
                </a:r>
                <a:r>
                  <a:rPr lang="en-US" sz="2400" dirty="0" smtClean="0">
                    <a:solidFill>
                      <a:prstClr val="black"/>
                    </a:solidFill>
                    <a:latin typeface="Andalus" pitchFamily="18" charset="-78"/>
                    <a:cs typeface="Andalus" pitchFamily="18" charset="-78"/>
                  </a:rPr>
                  <a:t>Leadfield   or </a:t>
                </a:r>
                <a:r>
                  <a:rPr lang="en-US" sz="2400" dirty="0">
                    <a:solidFill>
                      <a:prstClr val="black"/>
                    </a:solidFill>
                    <a:latin typeface="Andalus" pitchFamily="18" charset="-78"/>
                    <a:cs typeface="Andalus" pitchFamily="18" charset="-78"/>
                  </a:rPr>
                  <a:t>gain matrix,               is current density matrix, </a:t>
                </a:r>
                <a14:m>
                  <m:oMath xmlns:m="http://schemas.openxmlformats.org/officeDocument/2006/math">
                    <m:r>
                      <a:rPr lang="en-US" sz="2400" i="1">
                        <a:solidFill>
                          <a:prstClr val="black"/>
                        </a:solidFill>
                        <a:latin typeface="Cambria Math"/>
                        <a:cs typeface="Times New Roman" panose="02020603050405020304" pitchFamily="18" charset="0"/>
                      </a:rPr>
                      <m:t>∈</m:t>
                    </m:r>
                    <m:r>
                      <a:rPr lang="en-US" sz="2400">
                        <a:solidFill>
                          <a:prstClr val="black"/>
                        </a:solidFill>
                        <a:latin typeface="Cambria Math" panose="02040503050406030204" pitchFamily="18" charset="0"/>
                        <a:cs typeface="Times New Roman" panose="02020603050405020304" pitchFamily="18" charset="0"/>
                      </a:rPr>
                      <m:t> </m:t>
                    </m:r>
                  </m:oMath>
                </a14:m>
                <a:r>
                  <a:rPr lang="en-US" sz="2400" dirty="0">
                    <a:solidFill>
                      <a:prstClr val="black"/>
                    </a:solidFill>
                    <a:latin typeface="Andalus" pitchFamily="18" charset="-78"/>
                    <a:cs typeface="Andalus" pitchFamily="18" charset="-78"/>
                  </a:rPr>
                  <a:t>	</a:t>
                </a:r>
                <a:r>
                  <a:rPr lang="en-US" sz="2400" dirty="0" smtClean="0">
                    <a:solidFill>
                      <a:prstClr val="black"/>
                    </a:solidFill>
                    <a:latin typeface="Andalus" pitchFamily="18" charset="-78"/>
                    <a:cs typeface="Andalus" pitchFamily="18" charset="-78"/>
                  </a:rPr>
                  <a:t>is the error matrix </a:t>
                </a:r>
                <a:r>
                  <a:rPr lang="en-US" sz="2400" dirty="0">
                    <a:solidFill>
                      <a:prstClr val="black"/>
                    </a:solidFill>
                    <a:latin typeface="Andalus" pitchFamily="18" charset="-78"/>
                    <a:cs typeface="Andalus" pitchFamily="18" charset="-78"/>
                  </a:rPr>
                  <a:t>due to </a:t>
                </a:r>
                <a:r>
                  <a:rPr lang="en-US" sz="2400" dirty="0" smtClean="0">
                    <a:solidFill>
                      <a:prstClr val="black"/>
                    </a:solidFill>
                    <a:latin typeface="Andalus" pitchFamily="18" charset="-78"/>
                    <a:cs typeface="Andalus" pitchFamily="18" charset="-78"/>
                  </a:rPr>
                  <a:t>artifacts.</a:t>
                </a:r>
                <a:endParaRPr lang="en-US" sz="1600" dirty="0">
                  <a:solidFill>
                    <a:prstClr val="black"/>
                  </a:solidFill>
                  <a:latin typeface="Times New Roman" pitchFamily="18" charset="0"/>
                  <a:cs typeface="Times New Roman" panose="02020603050405020304" pitchFamily="18" charset="0"/>
                </a:endParaRPr>
              </a:p>
              <a:p>
                <a:pPr marL="285750" lvl="0" indent="-285750" fontAlgn="auto">
                  <a:spcBef>
                    <a:spcPts val="1200"/>
                  </a:spcBef>
                  <a:spcAft>
                    <a:spcPts val="1200"/>
                  </a:spcAft>
                  <a:buFont typeface="Wingdings" pitchFamily="2" charset="2"/>
                  <a:buChar char="Ø"/>
                </a:pPr>
                <a:r>
                  <a:rPr lang="en-US" sz="2400" dirty="0" smtClean="0">
                    <a:solidFill>
                      <a:prstClr val="black"/>
                    </a:solidFill>
                    <a:latin typeface="Andalus" pitchFamily="18" charset="-78"/>
                    <a:cs typeface="Andalus" pitchFamily="18" charset="-78"/>
                  </a:rPr>
                  <a:t>As </a:t>
                </a:r>
                <a:r>
                  <a:rPr lang="en-US" sz="2400" dirty="0">
                    <a:solidFill>
                      <a:prstClr val="black"/>
                    </a:solidFill>
                    <a:latin typeface="Andalus" pitchFamily="18" charset="-78"/>
                    <a:cs typeface="Andalus" pitchFamily="18" charset="-78"/>
                  </a:rPr>
                  <a:t>number of dipoles, </a:t>
                </a:r>
                <a:r>
                  <a:rPr lang="en-US" sz="2400" i="1" dirty="0" err="1">
                    <a:solidFill>
                      <a:prstClr val="black"/>
                    </a:solidFill>
                    <a:latin typeface="Andalus" pitchFamily="18" charset="-78"/>
                    <a:cs typeface="Andalus" pitchFamily="18" charset="-78"/>
                  </a:rPr>
                  <a:t>N</a:t>
                </a:r>
                <a:r>
                  <a:rPr lang="en-US" sz="2400" i="1" baseline="-25000" dirty="0" err="1">
                    <a:solidFill>
                      <a:prstClr val="black"/>
                    </a:solidFill>
                    <a:latin typeface="Andalus" pitchFamily="18" charset="-78"/>
                    <a:cs typeface="Andalus" pitchFamily="18" charset="-78"/>
                  </a:rPr>
                  <a:t>d</a:t>
                </a:r>
                <a:r>
                  <a:rPr lang="en-US" sz="2400" dirty="0">
                    <a:solidFill>
                      <a:prstClr val="black"/>
                    </a:solidFill>
                    <a:latin typeface="Andalus" pitchFamily="18" charset="-78"/>
                    <a:cs typeface="Andalus" pitchFamily="18" charset="-78"/>
                  </a:rPr>
                  <a:t>, is greater than number of sensors </a:t>
                </a:r>
                <a:r>
                  <a:rPr lang="en-US" sz="2400" i="1" dirty="0" err="1">
                    <a:solidFill>
                      <a:prstClr val="black"/>
                    </a:solidFill>
                    <a:latin typeface="Andalus" pitchFamily="18" charset="-78"/>
                    <a:cs typeface="Andalus" pitchFamily="18" charset="-78"/>
                  </a:rPr>
                  <a:t>N</a:t>
                </a:r>
                <a:r>
                  <a:rPr lang="en-US" sz="2400" i="1" baseline="-25000" dirty="0" err="1">
                    <a:solidFill>
                      <a:prstClr val="black"/>
                    </a:solidFill>
                    <a:latin typeface="Andalus" pitchFamily="18" charset="-78"/>
                    <a:cs typeface="Andalus" pitchFamily="18" charset="-78"/>
                  </a:rPr>
                  <a:t>c</a:t>
                </a:r>
                <a:r>
                  <a:rPr lang="en-US" sz="2400" dirty="0">
                    <a:solidFill>
                      <a:prstClr val="black"/>
                    </a:solidFill>
                    <a:latin typeface="Andalus" pitchFamily="18" charset="-78"/>
                    <a:cs typeface="Andalus" pitchFamily="18" charset="-78"/>
                  </a:rPr>
                  <a:t>, the problem becomes ill-posed one and  regularization term is required in the solution.</a:t>
                </a:r>
                <a:endParaRPr lang="en-US" sz="2400" dirty="0">
                  <a:latin typeface="Andalus" pitchFamily="18" charset="-78"/>
                  <a:cs typeface="Andalus" pitchFamily="18" charset="-78"/>
                </a:endParaRPr>
              </a:p>
            </p:txBody>
          </p:sp>
        </mc:Choice>
        <mc:Fallback xmlns="">
          <p:sp>
            <p:nvSpPr>
              <p:cNvPr id="5" name="Rectangle 4"/>
              <p:cNvSpPr>
                <a:spLocks noRot="1" noChangeAspect="1" noMove="1" noResize="1" noEditPoints="1" noAdjustHandles="1" noChangeArrowheads="1" noChangeShapeType="1" noTextEdit="1"/>
              </p:cNvSpPr>
              <p:nvPr/>
            </p:nvSpPr>
            <p:spPr>
              <a:xfrm>
                <a:off x="685800" y="1382286"/>
                <a:ext cx="7543800" cy="4185761"/>
              </a:xfrm>
              <a:prstGeom prst="rect">
                <a:avLst/>
              </a:prstGeom>
              <a:blipFill rotWithShape="1">
                <a:blip r:embed="rId3"/>
                <a:stretch>
                  <a:fillRect l="-1293" t="-1312" b="-2478"/>
                </a:stretch>
              </a:blipFill>
            </p:spPr>
            <p:txBody>
              <a:bodyPr/>
              <a:lstStyle/>
              <a:p>
                <a:r>
                  <a:rPr lang="en-US">
                    <a:noFill/>
                  </a:rPr>
                  <a:t> </a:t>
                </a:r>
              </a:p>
            </p:txBody>
          </p:sp>
        </mc:Fallback>
      </mc:AlternateContent>
      <p:graphicFrame>
        <p:nvGraphicFramePr>
          <p:cNvPr id="7" name="Object 6"/>
          <p:cNvGraphicFramePr>
            <a:graphicFrameLocks noChangeAspect="1"/>
          </p:cNvGraphicFramePr>
          <p:nvPr>
            <p:extLst>
              <p:ext uri="{D42A27DB-BD31-4B8C-83A1-F6EECF244321}">
                <p14:modId xmlns:p14="http://schemas.microsoft.com/office/powerpoint/2010/main" val="1960607398"/>
              </p:ext>
            </p:extLst>
          </p:nvPr>
        </p:nvGraphicFramePr>
        <p:xfrm>
          <a:off x="1600200" y="2895600"/>
          <a:ext cx="1009650" cy="438150"/>
        </p:xfrm>
        <a:graphic>
          <a:graphicData uri="http://schemas.openxmlformats.org/presentationml/2006/ole">
            <mc:AlternateContent xmlns:mc="http://schemas.openxmlformats.org/markup-compatibility/2006">
              <mc:Choice xmlns:v="urn:schemas-microsoft-com:vml" Requires="v">
                <p:oleObj spid="_x0000_s5258" name="Equation" r:id="rId4" imgW="672840" imgH="203040" progId="Equation.DSMT4">
                  <p:embed/>
                </p:oleObj>
              </mc:Choice>
              <mc:Fallback>
                <p:oleObj name="Equation" r:id="rId4" imgW="672840" imgH="203040" progId="Equation.DSMT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00200" y="2895600"/>
                        <a:ext cx="100965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811870388"/>
              </p:ext>
            </p:extLst>
          </p:nvPr>
        </p:nvGraphicFramePr>
        <p:xfrm>
          <a:off x="2286000" y="3246566"/>
          <a:ext cx="1052512" cy="457200"/>
        </p:xfrm>
        <a:graphic>
          <a:graphicData uri="http://schemas.openxmlformats.org/presentationml/2006/ole">
            <mc:AlternateContent xmlns:mc="http://schemas.openxmlformats.org/markup-compatibility/2006">
              <mc:Choice xmlns:v="urn:schemas-microsoft-com:vml" Requires="v">
                <p:oleObj spid="_x0000_s5259" name="Equation" r:id="rId6" imgW="710891" imgH="203112" progId="Equation.3">
                  <p:embed/>
                </p:oleObj>
              </mc:Choice>
              <mc:Fallback>
                <p:oleObj name="Equation" r:id="rId6" imgW="710891" imgH="203112" progId="Equation.3">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0" y="3246566"/>
                        <a:ext cx="10525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231531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76964" cy="445099"/>
          </a:xfrm>
        </p:spPr>
        <p:txBody>
          <a:bodyPr/>
          <a:lstStyle/>
          <a:p>
            <a:r>
              <a:rPr lang="en-US" sz="4000" dirty="0" smtClean="0">
                <a:latin typeface="Andalus" pitchFamily="18" charset="-78"/>
                <a:cs typeface="Andalus" pitchFamily="18" charset="-78"/>
              </a:rPr>
              <a:t>     Why Brain Source Localization?</a:t>
            </a:r>
            <a:endParaRPr lang="en-US" sz="4000" dirty="0">
              <a:latin typeface="Andalus" pitchFamily="18" charset="-78"/>
              <a:cs typeface="Andalus" pitchFamily="18" charset="-78"/>
            </a:endParaRPr>
          </a:p>
        </p:txBody>
      </p:sp>
      <p:sp>
        <p:nvSpPr>
          <p:cNvPr id="4"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endParaRPr lang="en-US" dirty="0">
              <a:solidFill>
                <a:schemeClr val="tx1"/>
              </a:solidFill>
              <a:latin typeface="Andalus" panose="02020603050405020304" pitchFamily="18" charset="-78"/>
              <a:cs typeface="Andalus" panose="02020603050405020304" pitchFamily="18" charset="-78"/>
            </a:endParaRPr>
          </a:p>
          <a:p>
            <a:pPr lvl="0"/>
            <a:endParaRPr lang="en-US" dirty="0">
              <a:solidFill>
                <a:schemeClr val="tx1"/>
              </a:solidFill>
              <a:latin typeface="Andalus" panose="02020603050405020304" pitchFamily="18" charset="-78"/>
              <a:cs typeface="Andalus" panose="02020603050405020304" pitchFamily="18" charset="-78"/>
            </a:endParaRPr>
          </a:p>
          <a:p>
            <a:pPr lvl="0"/>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r>
              <a:rPr lang="en-US" dirty="0" smtClean="0">
                <a:solidFill>
                  <a:schemeClr val="tx1"/>
                </a:solidFill>
                <a:latin typeface="Andalus" panose="02020603050405020304" pitchFamily="18" charset="-78"/>
                <a:cs typeface="Andalus" panose="02020603050405020304" pitchFamily="18" charset="-78"/>
              </a:rPr>
              <a:t>Coming back to discussion for inverse problem, it is ill-posed problem which is solved through optimization algorithms. </a:t>
            </a:r>
          </a:p>
          <a:p>
            <a:pPr lvl="0"/>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r>
              <a:rPr lang="en-US" dirty="0" smtClean="0">
                <a:solidFill>
                  <a:schemeClr val="tx1"/>
                </a:solidFill>
                <a:latin typeface="Andalus" panose="02020603050405020304" pitchFamily="18" charset="-78"/>
                <a:cs typeface="Andalus" panose="02020603050405020304" pitchFamily="18" charset="-78"/>
              </a:rPr>
              <a:t>These optimization algorithms are categorized according to the formulation they look for.</a:t>
            </a:r>
          </a:p>
          <a:p>
            <a:pPr lvl="0"/>
            <a:r>
              <a:rPr lang="en-US" dirty="0" smtClean="0">
                <a:solidFill>
                  <a:schemeClr val="tx1"/>
                </a:solidFill>
                <a:latin typeface="Andalus" panose="02020603050405020304" pitchFamily="18" charset="-78"/>
                <a:cs typeface="Andalus" panose="02020603050405020304" pitchFamily="18" charset="-78"/>
              </a:rPr>
              <a:t> </a:t>
            </a:r>
          </a:p>
          <a:p>
            <a:pPr marL="342900" lvl="0" indent="-342900">
              <a:buFont typeface="Wingdings" panose="05000000000000000000" pitchFamily="2" charset="2"/>
              <a:buChar char="Ø"/>
            </a:pPr>
            <a:r>
              <a:rPr lang="en-US" dirty="0" smtClean="0">
                <a:solidFill>
                  <a:schemeClr val="tx1"/>
                </a:solidFill>
                <a:latin typeface="Andalus" panose="02020603050405020304" pitchFamily="18" charset="-78"/>
                <a:cs typeface="Andalus" panose="02020603050405020304" pitchFamily="18" charset="-78"/>
              </a:rPr>
              <a:t>The techniques are developed on least square (LS) formulation, subspace factorization, Genetic Algorithm (GA) and Bayesian modeling.</a:t>
            </a:r>
          </a:p>
          <a:p>
            <a:pPr lvl="0"/>
            <a:r>
              <a:rPr lang="en-US" dirty="0" smtClean="0">
                <a:solidFill>
                  <a:schemeClr val="tx1"/>
                </a:solidFill>
                <a:latin typeface="Andalus" panose="02020603050405020304" pitchFamily="18" charset="-78"/>
                <a:cs typeface="Andalus" panose="02020603050405020304" pitchFamily="18" charset="-78"/>
              </a:rPr>
              <a:t> </a:t>
            </a:r>
          </a:p>
          <a:p>
            <a:pPr marL="342900" lvl="0" indent="-342900">
              <a:buFont typeface="Wingdings" panose="05000000000000000000" pitchFamily="2" charset="2"/>
              <a:buChar char="Ø"/>
            </a:pPr>
            <a:r>
              <a:rPr lang="en-US" dirty="0" smtClean="0">
                <a:solidFill>
                  <a:schemeClr val="tx1"/>
                </a:solidFill>
                <a:latin typeface="Andalus" panose="02020603050405020304" pitchFamily="18" charset="-78"/>
                <a:cs typeface="Andalus" panose="02020603050405020304" pitchFamily="18" charset="-78"/>
              </a:rPr>
              <a:t>These techniques are classified according to their performance based on localization error and free energy as we shall see later on.  </a:t>
            </a:r>
          </a:p>
          <a:p>
            <a:pPr lvl="0"/>
            <a:r>
              <a:rPr lang="en-US" dirty="0" smtClean="0">
                <a:solidFill>
                  <a:schemeClr val="tx1"/>
                </a:solidFill>
                <a:latin typeface="Andalus" panose="02020603050405020304" pitchFamily="18" charset="-78"/>
                <a:cs typeface="Andalus" panose="02020603050405020304" pitchFamily="18" charset="-78"/>
              </a:rPr>
              <a:t> </a:t>
            </a:r>
          </a:p>
          <a:p>
            <a:pPr lvl="0"/>
            <a:r>
              <a:rPr lang="en-US" dirty="0" smtClean="0">
                <a:solidFill>
                  <a:schemeClr val="tx1"/>
                </a:solidFill>
                <a:latin typeface="Andalus" panose="02020603050405020304" pitchFamily="18" charset="-78"/>
                <a:cs typeface="Andalus" panose="02020603050405020304" pitchFamily="18" charset="-78"/>
              </a:rPr>
              <a:t>   </a:t>
            </a:r>
          </a:p>
          <a:p>
            <a:endParaRPr lang="en-US" dirty="0" smtClean="0">
              <a:solidFill>
                <a:schemeClr val="tx1"/>
              </a:solidFill>
              <a:latin typeface="Andalus" panose="02020603050405020304" pitchFamily="18" charset="-78"/>
              <a:cs typeface="Andalus" panose="02020603050405020304" pitchFamily="18" charset="-78"/>
            </a:endParaRPr>
          </a:p>
          <a:p>
            <a:pPr lvl="0"/>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231531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76964" cy="445099"/>
          </a:xfrm>
        </p:spPr>
        <p:txBody>
          <a:bodyPr/>
          <a:lstStyle/>
          <a:p>
            <a:r>
              <a:rPr lang="en-US" sz="4000" dirty="0" smtClean="0">
                <a:latin typeface="Andalus" pitchFamily="18" charset="-78"/>
                <a:cs typeface="Andalus" pitchFamily="18" charset="-78"/>
              </a:rPr>
              <a:t>     Why Brain Source Localization?</a:t>
            </a:r>
            <a:endParaRPr lang="en-US" sz="4000" dirty="0">
              <a:latin typeface="Andalus" pitchFamily="18" charset="-78"/>
              <a:cs typeface="Andalus" pitchFamily="18" charset="-78"/>
            </a:endParaRPr>
          </a:p>
        </p:txBody>
      </p:sp>
      <p:sp>
        <p:nvSpPr>
          <p:cNvPr id="4"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endParaRPr lang="en-US" dirty="0">
              <a:solidFill>
                <a:schemeClr val="tx1"/>
              </a:solidFill>
              <a:latin typeface="Andalus" panose="02020603050405020304" pitchFamily="18" charset="-78"/>
              <a:cs typeface="Andalus" panose="02020603050405020304" pitchFamily="18" charset="-78"/>
            </a:endParaRPr>
          </a:p>
          <a:p>
            <a:pPr lvl="0"/>
            <a:endParaRPr lang="en-US" dirty="0">
              <a:solidFill>
                <a:schemeClr val="tx1"/>
              </a:solidFill>
              <a:latin typeface="Andalus" panose="02020603050405020304" pitchFamily="18" charset="-78"/>
              <a:cs typeface="Andalus" panose="02020603050405020304" pitchFamily="18" charset="-78"/>
            </a:endParaRPr>
          </a:p>
          <a:p>
            <a:pPr lvl="0"/>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lvl="0" fontAlgn="auto">
              <a:spcBef>
                <a:spcPts val="600"/>
              </a:spcBef>
              <a:spcAft>
                <a:spcPts val="0"/>
              </a:spcAft>
            </a:pPr>
            <a:endParaRPr lang="en-US" dirty="0" smtClean="0">
              <a:solidFill>
                <a:prstClr val="black"/>
              </a:solidFill>
              <a:latin typeface="Andalus" pitchFamily="18" charset="-78"/>
              <a:cs typeface="Andalus" pitchFamily="18" charset="-78"/>
            </a:endParaRPr>
          </a:p>
          <a:p>
            <a:pPr lvl="0" fontAlgn="auto">
              <a:spcBef>
                <a:spcPts val="600"/>
              </a:spcBef>
              <a:spcAft>
                <a:spcPts val="0"/>
              </a:spcAft>
            </a:pPr>
            <a:r>
              <a:rPr lang="en-US" dirty="0" smtClean="0">
                <a:solidFill>
                  <a:prstClr val="black"/>
                </a:solidFill>
                <a:latin typeface="Andalus" pitchFamily="18" charset="-78"/>
                <a:cs typeface="Andalus" pitchFamily="18" charset="-78"/>
              </a:rPr>
              <a:t>Different </a:t>
            </a:r>
            <a:r>
              <a:rPr lang="en-US" dirty="0">
                <a:solidFill>
                  <a:prstClr val="black"/>
                </a:solidFill>
                <a:latin typeface="Andalus" pitchFamily="18" charset="-78"/>
                <a:cs typeface="Andalus" pitchFamily="18" charset="-78"/>
              </a:rPr>
              <a:t>methods were proposed for the solution of inverse problem using EEG:</a:t>
            </a:r>
          </a:p>
          <a:p>
            <a:pPr marL="914400" lvl="1" indent="-457200" fontAlgn="auto">
              <a:lnSpc>
                <a:spcPct val="150000"/>
              </a:lnSpc>
              <a:spcBef>
                <a:spcPts val="600"/>
              </a:spcBef>
              <a:spcAft>
                <a:spcPts val="0"/>
              </a:spcAft>
              <a:buFont typeface="Wingdings" panose="05000000000000000000" pitchFamily="2" charset="2"/>
              <a:buChar char="§"/>
            </a:pPr>
            <a:r>
              <a:rPr lang="en-US" sz="2400" dirty="0">
                <a:solidFill>
                  <a:prstClr val="black"/>
                </a:solidFill>
                <a:latin typeface="Andalus" pitchFamily="18" charset="-78"/>
                <a:cs typeface="Andalus" pitchFamily="18" charset="-78"/>
              </a:rPr>
              <a:t>Class of low resolution techniques:</a:t>
            </a:r>
          </a:p>
          <a:p>
            <a:pPr lvl="2" fontAlgn="auto">
              <a:lnSpc>
                <a:spcPct val="150000"/>
              </a:lnSpc>
              <a:spcBef>
                <a:spcPts val="600"/>
              </a:spcBef>
              <a:spcAft>
                <a:spcPts val="0"/>
              </a:spcAft>
            </a:pPr>
            <a:r>
              <a:rPr lang="en-US" sz="2400" dirty="0">
                <a:solidFill>
                  <a:prstClr val="black"/>
                </a:solidFill>
                <a:latin typeface="Andalus" pitchFamily="18" charset="-78"/>
                <a:cs typeface="Andalus" pitchFamily="18" charset="-78"/>
              </a:rPr>
              <a:t>LORETA, </a:t>
            </a:r>
            <a:r>
              <a:rPr lang="en-US" sz="2400" dirty="0" err="1">
                <a:solidFill>
                  <a:prstClr val="black"/>
                </a:solidFill>
                <a:latin typeface="Andalus" pitchFamily="18" charset="-78"/>
                <a:cs typeface="Andalus" pitchFamily="18" charset="-78"/>
              </a:rPr>
              <a:t>sLORETA</a:t>
            </a:r>
            <a:r>
              <a:rPr lang="en-US" sz="2400" dirty="0">
                <a:solidFill>
                  <a:prstClr val="black"/>
                </a:solidFill>
                <a:latin typeface="Andalus" pitchFamily="18" charset="-78"/>
                <a:cs typeface="Andalus" pitchFamily="18" charset="-78"/>
              </a:rPr>
              <a:t>, </a:t>
            </a:r>
            <a:r>
              <a:rPr lang="en-US" sz="2400" dirty="0" err="1">
                <a:solidFill>
                  <a:prstClr val="black"/>
                </a:solidFill>
                <a:latin typeface="Andalus" pitchFamily="18" charset="-78"/>
                <a:cs typeface="Andalus" pitchFamily="18" charset="-78"/>
              </a:rPr>
              <a:t>eLORETA</a:t>
            </a:r>
            <a:r>
              <a:rPr lang="en-US" sz="2400" dirty="0">
                <a:solidFill>
                  <a:prstClr val="black"/>
                </a:solidFill>
                <a:latin typeface="Andalus" pitchFamily="18" charset="-78"/>
                <a:cs typeface="Andalus" pitchFamily="18" charset="-78"/>
              </a:rPr>
              <a:t>, and their hybrids WMN-LORETA, SSLOFO etc.). </a:t>
            </a:r>
          </a:p>
          <a:p>
            <a:pPr marL="914400" lvl="1" indent="-457200" fontAlgn="auto">
              <a:lnSpc>
                <a:spcPct val="150000"/>
              </a:lnSpc>
              <a:spcBef>
                <a:spcPts val="600"/>
              </a:spcBef>
              <a:spcAft>
                <a:spcPts val="0"/>
              </a:spcAft>
              <a:buFont typeface="Wingdings" panose="05000000000000000000" pitchFamily="2" charset="2"/>
              <a:buChar char="§"/>
            </a:pPr>
            <a:r>
              <a:rPr lang="en-US" sz="2400" dirty="0">
                <a:solidFill>
                  <a:prstClr val="black"/>
                </a:solidFill>
                <a:latin typeface="Andalus" pitchFamily="18" charset="-78"/>
                <a:cs typeface="Andalus" pitchFamily="18" charset="-78"/>
              </a:rPr>
              <a:t>Class of high resolution subspace based techniques: </a:t>
            </a:r>
          </a:p>
          <a:p>
            <a:pPr lvl="2" fontAlgn="auto">
              <a:lnSpc>
                <a:spcPct val="150000"/>
              </a:lnSpc>
              <a:spcBef>
                <a:spcPts val="600"/>
              </a:spcBef>
              <a:spcAft>
                <a:spcPts val="0"/>
              </a:spcAft>
            </a:pPr>
            <a:r>
              <a:rPr lang="en-US" sz="2400" dirty="0">
                <a:solidFill>
                  <a:prstClr val="black"/>
                </a:solidFill>
                <a:latin typeface="Andalus" pitchFamily="18" charset="-78"/>
                <a:cs typeface="Andalus" pitchFamily="18" charset="-78"/>
              </a:rPr>
              <a:t>(MUSIC, ROOT MUSIC, Min. Norm, ESPRIT etc.) </a:t>
            </a:r>
          </a:p>
          <a:p>
            <a:pPr marL="914400" lvl="1" indent="-457200" fontAlgn="auto">
              <a:lnSpc>
                <a:spcPct val="150000"/>
              </a:lnSpc>
              <a:spcBef>
                <a:spcPts val="600"/>
              </a:spcBef>
              <a:spcAft>
                <a:spcPts val="0"/>
              </a:spcAft>
              <a:buFont typeface="Wingdings" panose="05000000000000000000" pitchFamily="2" charset="2"/>
              <a:buChar char="§"/>
            </a:pPr>
            <a:r>
              <a:rPr lang="en-US" sz="2400" dirty="0">
                <a:solidFill>
                  <a:prstClr val="black"/>
                </a:solidFill>
                <a:latin typeface="Andalus" pitchFamily="18" charset="-78"/>
                <a:cs typeface="Andalus" pitchFamily="18" charset="-78"/>
              </a:rPr>
              <a:t>Class of Bayesian model based algorithms:</a:t>
            </a:r>
            <a:r>
              <a:rPr lang="en-MY" sz="2400" dirty="0">
                <a:solidFill>
                  <a:prstClr val="black"/>
                </a:solidFill>
                <a:latin typeface="Andalus" pitchFamily="18" charset="-78"/>
                <a:cs typeface="Andalus" pitchFamily="18" charset="-78"/>
              </a:rPr>
              <a:t> </a:t>
            </a:r>
          </a:p>
          <a:p>
            <a:pPr lvl="2" fontAlgn="auto">
              <a:lnSpc>
                <a:spcPct val="150000"/>
              </a:lnSpc>
              <a:spcBef>
                <a:spcPts val="600"/>
              </a:spcBef>
              <a:spcAft>
                <a:spcPts val="0"/>
              </a:spcAft>
            </a:pPr>
            <a:r>
              <a:rPr lang="en-US" sz="2400" dirty="0">
                <a:solidFill>
                  <a:prstClr val="black"/>
                </a:solidFill>
                <a:latin typeface="Andalus" pitchFamily="18" charset="-78"/>
                <a:cs typeface="Andalus" pitchFamily="18" charset="-78"/>
              </a:rPr>
              <a:t>(Multiple Source Priors (MSP))</a:t>
            </a:r>
            <a:endParaRPr lang="en-MY" sz="2400" dirty="0">
              <a:solidFill>
                <a:prstClr val="black"/>
              </a:solidFill>
              <a:latin typeface="Andalus" pitchFamily="18" charset="-78"/>
              <a:cs typeface="Andalus" pitchFamily="18" charset="-78"/>
            </a:endParaRPr>
          </a:p>
          <a:p>
            <a:pPr lvl="0"/>
            <a:endParaRPr lang="en-US" dirty="0" smtClean="0">
              <a:solidFill>
                <a:schemeClr val="tx1"/>
              </a:solidFill>
              <a:latin typeface="Andalus" panose="02020603050405020304" pitchFamily="18" charset="-78"/>
              <a:cs typeface="Andalus" panose="02020603050405020304" pitchFamily="18" charset="-78"/>
            </a:endParaRPr>
          </a:p>
          <a:p>
            <a:pPr lvl="0"/>
            <a:r>
              <a:rPr lang="en-US" dirty="0" smtClean="0">
                <a:solidFill>
                  <a:schemeClr val="tx1"/>
                </a:solidFill>
                <a:latin typeface="Andalus" panose="02020603050405020304" pitchFamily="18" charset="-78"/>
                <a:cs typeface="Andalus" panose="02020603050405020304" pitchFamily="18" charset="-78"/>
              </a:rPr>
              <a:t> </a:t>
            </a:r>
          </a:p>
          <a:p>
            <a:pPr lvl="0"/>
            <a:r>
              <a:rPr lang="en-US" dirty="0" smtClean="0">
                <a:solidFill>
                  <a:schemeClr val="tx1"/>
                </a:solidFill>
                <a:latin typeface="Andalus" panose="02020603050405020304" pitchFamily="18" charset="-78"/>
                <a:cs typeface="Andalus" panose="02020603050405020304" pitchFamily="18" charset="-78"/>
              </a:rPr>
              <a:t>   </a:t>
            </a:r>
          </a:p>
          <a:p>
            <a:endParaRPr lang="en-US" dirty="0" smtClean="0">
              <a:solidFill>
                <a:schemeClr val="tx1"/>
              </a:solidFill>
              <a:latin typeface="Andalus" panose="02020603050405020304" pitchFamily="18" charset="-78"/>
              <a:cs typeface="Andalus" panose="02020603050405020304" pitchFamily="18" charset="-78"/>
            </a:endParaRPr>
          </a:p>
          <a:p>
            <a:pPr lvl="0"/>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927503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76964" cy="445099"/>
          </a:xfrm>
        </p:spPr>
        <p:txBody>
          <a:bodyPr/>
          <a:lstStyle/>
          <a:p>
            <a:r>
              <a:rPr lang="en-US" sz="4000" dirty="0" smtClean="0">
                <a:latin typeface="Andalus" pitchFamily="18" charset="-78"/>
                <a:cs typeface="Andalus" pitchFamily="18" charset="-78"/>
              </a:rPr>
              <a:t>     Why Brain Source Localization?</a:t>
            </a:r>
            <a:endParaRPr lang="en-US" sz="4000" dirty="0">
              <a:latin typeface="Andalus" pitchFamily="18" charset="-78"/>
              <a:cs typeface="Andalus" pitchFamily="18" charset="-78"/>
            </a:endParaRPr>
          </a:p>
        </p:txBody>
      </p:sp>
      <p:sp>
        <p:nvSpPr>
          <p:cNvPr id="4"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pPr marL="342900" indent="-342900">
              <a:buFont typeface="Wingdings"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lvl="0"/>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itchFamily="2" charset="2"/>
              <a:buChar char="Ø"/>
            </a:pPr>
            <a:r>
              <a:rPr lang="en-US" dirty="0" smtClean="0">
                <a:solidFill>
                  <a:schemeClr val="tx1"/>
                </a:solidFill>
                <a:latin typeface="Andalus" panose="02020603050405020304" pitchFamily="18" charset="-78"/>
                <a:cs typeface="Andalus" panose="02020603050405020304" pitchFamily="18" charset="-78"/>
              </a:rPr>
              <a:t>Minimum Norm Estimation (MNE)</a:t>
            </a:r>
          </a:p>
          <a:p>
            <a:pPr marL="800100" lvl="1" indent="-342900">
              <a:buFont typeface="Wingdings" pitchFamily="2" charset="2"/>
              <a:buChar char="§"/>
            </a:pPr>
            <a:r>
              <a:rPr lang="en-US" sz="2400" dirty="0" smtClean="0">
                <a:latin typeface="Andalus" panose="02020603050405020304" pitchFamily="18" charset="-78"/>
                <a:cs typeface="Andalus" panose="02020603050405020304" pitchFamily="18" charset="-78"/>
              </a:rPr>
              <a:t>Developed by </a:t>
            </a:r>
            <a:r>
              <a:rPr lang="en-US" sz="2400" dirty="0" err="1" smtClean="0">
                <a:latin typeface="Andalus" pitchFamily="18" charset="-78"/>
                <a:cs typeface="Andalus" pitchFamily="18" charset="-78"/>
              </a:rPr>
              <a:t>Matti</a:t>
            </a:r>
            <a:r>
              <a:rPr lang="en-US" sz="2400" dirty="0" smtClean="0">
                <a:latin typeface="Andalus" pitchFamily="18" charset="-78"/>
                <a:cs typeface="Andalus" pitchFamily="18" charset="-78"/>
              </a:rPr>
              <a:t> </a:t>
            </a:r>
            <a:r>
              <a:rPr lang="en-US" sz="2400" dirty="0">
                <a:latin typeface="Andalus" pitchFamily="18" charset="-78"/>
                <a:cs typeface="Andalus" pitchFamily="18" charset="-78"/>
              </a:rPr>
              <a:t>S. </a:t>
            </a:r>
            <a:r>
              <a:rPr lang="en-US" sz="2400" dirty="0" err="1" smtClean="0">
                <a:latin typeface="Andalus" pitchFamily="18" charset="-78"/>
                <a:cs typeface="Andalus" pitchFamily="18" charset="-78"/>
              </a:rPr>
              <a:t>Hamalainen</a:t>
            </a:r>
            <a:r>
              <a:rPr lang="en-US" sz="2400" dirty="0" smtClean="0">
                <a:latin typeface="Andalus" pitchFamily="18" charset="-78"/>
                <a:cs typeface="Andalus" pitchFamily="18" charset="-78"/>
              </a:rPr>
              <a:t> in 1984.</a:t>
            </a:r>
          </a:p>
          <a:p>
            <a:pPr marL="800100" lvl="1" indent="-342900">
              <a:buFont typeface="Wingdings" pitchFamily="2" charset="2"/>
              <a:buChar char="§"/>
            </a:pPr>
            <a:r>
              <a:rPr lang="en-US" sz="2400" dirty="0" smtClean="0">
                <a:solidFill>
                  <a:schemeClr val="tx1"/>
                </a:solidFill>
                <a:latin typeface="Andalus" pitchFamily="18" charset="-78"/>
                <a:cs typeface="Andalus" pitchFamily="18" charset="-78"/>
              </a:rPr>
              <a:t>It works upon the principle of minimization of norm such that the solution is given by:    </a:t>
            </a:r>
          </a:p>
          <a:p>
            <a:pPr lvl="1"/>
            <a:r>
              <a:rPr lang="en-US" dirty="0" smtClean="0">
                <a:solidFill>
                  <a:schemeClr val="tx1"/>
                </a:solidFill>
                <a:latin typeface="Andalus" panose="02020603050405020304" pitchFamily="18" charset="-78"/>
                <a:cs typeface="Andalus" panose="02020603050405020304" pitchFamily="18" charset="-78"/>
              </a:rPr>
              <a:t> </a:t>
            </a: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1731316775"/>
              </p:ext>
            </p:extLst>
          </p:nvPr>
        </p:nvGraphicFramePr>
        <p:xfrm>
          <a:off x="2667000" y="4114800"/>
          <a:ext cx="3200400" cy="533400"/>
        </p:xfrm>
        <a:graphic>
          <a:graphicData uri="http://schemas.openxmlformats.org/presentationml/2006/ole">
            <mc:AlternateContent xmlns:mc="http://schemas.openxmlformats.org/markup-compatibility/2006">
              <mc:Choice xmlns:v="urn:schemas-microsoft-com:vml" Requires="v">
                <p:oleObj spid="_x0000_s7236" name="Equation" r:id="rId3" imgW="2400300" imgH="330200" progId="Equation.3">
                  <p:embed/>
                </p:oleObj>
              </mc:Choice>
              <mc:Fallback>
                <p:oleObj name="Equation" r:id="rId3" imgW="2400300" imgH="3302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4114800"/>
                        <a:ext cx="3200400" cy="533400"/>
                      </a:xfrm>
                      <a:prstGeom prst="rect">
                        <a:avLst/>
                      </a:prstGeom>
                      <a:noFill/>
                    </p:spPr>
                  </p:pic>
                </p:oleObj>
              </mc:Fallback>
            </mc:AlternateContent>
          </a:graphicData>
        </a:graphic>
      </p:graphicFrame>
    </p:spTree>
    <p:extLst>
      <p:ext uri="{BB962C8B-B14F-4D97-AF65-F5344CB8AC3E}">
        <p14:creationId xmlns:p14="http://schemas.microsoft.com/office/powerpoint/2010/main" val="394173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76964" cy="445099"/>
          </a:xfrm>
        </p:spPr>
        <p:txBody>
          <a:bodyPr/>
          <a:lstStyle/>
          <a:p>
            <a:r>
              <a:rPr lang="en-US" sz="4000" dirty="0" smtClean="0">
                <a:latin typeface="Andalus" pitchFamily="18" charset="-78"/>
                <a:cs typeface="Andalus" pitchFamily="18" charset="-78"/>
              </a:rPr>
              <a:t>     Why Brain Source Localization?</a:t>
            </a:r>
            <a:endParaRPr lang="en-US" sz="4000" dirty="0">
              <a:latin typeface="Andalus" pitchFamily="18" charset="-78"/>
              <a:cs typeface="Andalus" pitchFamily="18" charset="-78"/>
            </a:endParaRPr>
          </a:p>
        </p:txBody>
      </p:sp>
      <p:sp>
        <p:nvSpPr>
          <p:cNvPr id="4"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indent="-342900">
              <a:buFont typeface="Wingdings"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lvl="0"/>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itchFamily="2" charset="2"/>
              <a:buChar char="Ø"/>
            </a:pPr>
            <a:r>
              <a:rPr lang="en-US" dirty="0" smtClean="0">
                <a:solidFill>
                  <a:schemeClr val="tx1"/>
                </a:solidFill>
                <a:latin typeface="Andalus" panose="02020603050405020304" pitchFamily="18" charset="-78"/>
                <a:cs typeface="Andalus" panose="02020603050405020304" pitchFamily="18" charset="-78"/>
              </a:rPr>
              <a:t>Low Resolution Brain Electromagnetic Tomography (LORETA)</a:t>
            </a:r>
          </a:p>
          <a:p>
            <a:pPr marL="800100" lvl="1" indent="-342900">
              <a:buFont typeface="Wingdings" pitchFamily="2" charset="2"/>
              <a:buChar char="§"/>
            </a:pPr>
            <a:r>
              <a:rPr lang="en-US" sz="2400" dirty="0" smtClean="0">
                <a:latin typeface="Andalus" panose="02020603050405020304" pitchFamily="18" charset="-78"/>
                <a:cs typeface="Andalus" panose="02020603050405020304" pitchFamily="18" charset="-78"/>
              </a:rPr>
              <a:t>Developed by </a:t>
            </a:r>
            <a:r>
              <a:rPr lang="en-US" sz="2400" dirty="0" err="1" smtClean="0">
                <a:latin typeface="Andalus" panose="02020603050405020304" pitchFamily="18" charset="-78"/>
                <a:cs typeface="Andalus" panose="02020603050405020304" pitchFamily="18" charset="-78"/>
              </a:rPr>
              <a:t>R.D.Pasqual</a:t>
            </a:r>
            <a:r>
              <a:rPr lang="en-US" sz="2400" dirty="0" err="1">
                <a:latin typeface="Andalus" panose="02020603050405020304" pitchFamily="18" charset="-78"/>
                <a:cs typeface="Andalus" panose="02020603050405020304" pitchFamily="18" charset="-78"/>
              </a:rPr>
              <a:t>-</a:t>
            </a:r>
            <a:r>
              <a:rPr lang="en-US" sz="2400" dirty="0" err="1" smtClean="0">
                <a:latin typeface="Andalus" panose="02020603050405020304" pitchFamily="18" charset="-78"/>
                <a:cs typeface="Andalus" panose="02020603050405020304" pitchFamily="18" charset="-78"/>
              </a:rPr>
              <a:t>Marqui</a:t>
            </a:r>
            <a:r>
              <a:rPr lang="en-US" sz="2400" dirty="0" smtClean="0">
                <a:latin typeface="Andalus" pitchFamily="18" charset="-78"/>
                <a:cs typeface="Andalus" pitchFamily="18" charset="-78"/>
              </a:rPr>
              <a:t> in 1994.</a:t>
            </a:r>
          </a:p>
          <a:p>
            <a:pPr marL="800100" lvl="1" indent="-342900">
              <a:buFont typeface="Wingdings" pitchFamily="2" charset="2"/>
              <a:buChar char="§"/>
            </a:pPr>
            <a:r>
              <a:rPr lang="en-US" sz="2400" dirty="0">
                <a:latin typeface="Andalus" pitchFamily="18" charset="-78"/>
                <a:cs typeface="Andalus" pitchFamily="18" charset="-78"/>
              </a:rPr>
              <a:t>LORETA produces discrete, 3D distributed, linear inverse solution with improved time resolution but low spatial resolution. </a:t>
            </a:r>
            <a:r>
              <a:rPr lang="en-US" sz="2400" dirty="0" smtClean="0">
                <a:solidFill>
                  <a:schemeClr val="tx1"/>
                </a:solidFill>
                <a:latin typeface="Andalus" pitchFamily="18" charset="-78"/>
                <a:cs typeface="Andalus" pitchFamily="18" charset="-78"/>
              </a:rPr>
              <a:t>   </a:t>
            </a:r>
          </a:p>
          <a:p>
            <a:pPr lvl="1"/>
            <a:r>
              <a:rPr lang="en-US" dirty="0" smtClean="0">
                <a:solidFill>
                  <a:schemeClr val="tx1"/>
                </a:solidFill>
                <a:latin typeface="Andalus" panose="02020603050405020304" pitchFamily="18" charset="-78"/>
                <a:cs typeface="Andalus" panose="02020603050405020304" pitchFamily="18" charset="-78"/>
              </a:rPr>
              <a:t> </a:t>
            </a:r>
            <a:endParaRPr lang="en-US" dirty="0">
              <a:solidFill>
                <a:schemeClr val="tx1"/>
              </a:solidFill>
              <a:latin typeface="Andalus" panose="02020603050405020304" pitchFamily="18" charset="-78"/>
              <a:cs typeface="Andalus" panose="02020603050405020304" pitchFamily="18" charset="-78"/>
            </a:endParaRPr>
          </a:p>
          <a:p>
            <a:pPr lvl="0"/>
            <a:endParaRPr lang="en-US" dirty="0" smtClean="0">
              <a:solidFill>
                <a:schemeClr val="tx1"/>
              </a:solidFill>
              <a:latin typeface="Andalus" panose="02020603050405020304" pitchFamily="18" charset="-78"/>
              <a:cs typeface="Andalus" panose="02020603050405020304" pitchFamily="18" charset="-78"/>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p:cNvGraphicFramePr>
            <a:graphicFrameLocks noChangeAspect="1"/>
          </p:cNvGraphicFramePr>
          <p:nvPr>
            <p:extLst>
              <p:ext uri="{D42A27DB-BD31-4B8C-83A1-F6EECF244321}">
                <p14:modId xmlns:p14="http://schemas.microsoft.com/office/powerpoint/2010/main" val="4176035760"/>
              </p:ext>
            </p:extLst>
          </p:nvPr>
        </p:nvGraphicFramePr>
        <p:xfrm>
          <a:off x="2057400" y="3733800"/>
          <a:ext cx="1066800" cy="533400"/>
        </p:xfrm>
        <a:graphic>
          <a:graphicData uri="http://schemas.openxmlformats.org/presentationml/2006/ole">
            <mc:AlternateContent xmlns:mc="http://schemas.openxmlformats.org/markup-compatibility/2006">
              <mc:Choice xmlns:v="urn:schemas-microsoft-com:vml" Requires="v">
                <p:oleObj spid="_x0000_s10374" name="Equation" r:id="rId3" imgW="545760" imgH="228600" progId="Equation.3">
                  <p:embed/>
                </p:oleObj>
              </mc:Choice>
              <mc:Fallback>
                <p:oleObj name="Equation" r:id="rId3" imgW="545760" imgH="228600" progId="Equation.3">
                  <p:embed/>
                  <p:pic>
                    <p:nvPicPr>
                      <p:cNvPr id="0" name="Object 2"/>
                      <p:cNvPicPr>
                        <a:picLocks noChangeAspect="1" noChangeArrowheads="1"/>
                      </p:cNvPicPr>
                      <p:nvPr/>
                    </p:nvPicPr>
                    <p:blipFill>
                      <a:blip r:embed="rId4"/>
                      <a:srcRect/>
                      <a:stretch>
                        <a:fillRect/>
                      </a:stretch>
                    </p:blipFill>
                    <p:spPr bwMode="auto">
                      <a:xfrm>
                        <a:off x="2057400" y="3733800"/>
                        <a:ext cx="1066800" cy="533400"/>
                      </a:xfrm>
                      <a:prstGeom prst="rect">
                        <a:avLst/>
                      </a:prstGeom>
                      <a:noFill/>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1869500447"/>
              </p:ext>
            </p:extLst>
          </p:nvPr>
        </p:nvGraphicFramePr>
        <p:xfrm>
          <a:off x="2743200" y="4343400"/>
          <a:ext cx="3810000" cy="609600"/>
        </p:xfrm>
        <a:graphic>
          <a:graphicData uri="http://schemas.openxmlformats.org/presentationml/2006/ole">
            <mc:AlternateContent xmlns:mc="http://schemas.openxmlformats.org/markup-compatibility/2006">
              <mc:Choice xmlns:v="urn:schemas-microsoft-com:vml" Requires="v">
                <p:oleObj spid="_x0000_s10375" name="Equation" r:id="rId5" imgW="2273300" imgH="292100" progId="Equation.3">
                  <p:embed/>
                </p:oleObj>
              </mc:Choice>
              <mc:Fallback>
                <p:oleObj name="Equation" r:id="rId5" imgW="2273300" imgH="292100" progId="Equation.3">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43200" y="4343400"/>
                        <a:ext cx="3810000" cy="609600"/>
                      </a:xfrm>
                      <a:prstGeom prst="rect">
                        <a:avLst/>
                      </a:prstGeom>
                      <a:noFill/>
                    </p:spPr>
                  </p:pic>
                </p:oleObj>
              </mc:Fallback>
            </mc:AlternateContent>
          </a:graphicData>
        </a:graphic>
      </p:graphicFrame>
      <p:sp>
        <p:nvSpPr>
          <p:cNvPr id="10"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Rectangle 5"/>
          <p:cNvSpPr>
            <a:spLocks noChangeArrowheads="1"/>
          </p:cNvSpPr>
          <p:nvPr/>
        </p:nvSpPr>
        <p:spPr bwMode="auto">
          <a:xfrm>
            <a:off x="0" y="5238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   </a:t>
            </a:r>
            <a:r>
              <a:rPr kumimoji="0" lang="en-US" sz="9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528384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76964" cy="445099"/>
          </a:xfrm>
        </p:spPr>
        <p:txBody>
          <a:bodyPr/>
          <a:lstStyle/>
          <a:p>
            <a:r>
              <a:rPr lang="en-US" sz="4000" dirty="0" smtClean="0">
                <a:latin typeface="Andalus" pitchFamily="18" charset="-78"/>
                <a:cs typeface="Andalus" pitchFamily="18" charset="-78"/>
              </a:rPr>
              <a:t>     Why Brain Source Localization?</a:t>
            </a:r>
            <a:endParaRPr lang="en-US" sz="4000" dirty="0">
              <a:latin typeface="Andalus" pitchFamily="18" charset="-78"/>
              <a:cs typeface="Andalus" pitchFamily="18" charset="-78"/>
            </a:endParaRPr>
          </a:p>
        </p:txBody>
      </p:sp>
      <p:sp>
        <p:nvSpPr>
          <p:cNvPr id="4"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indent="-342900">
              <a:buFont typeface="Wingdings"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lvl="0"/>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itchFamily="2" charset="2"/>
              <a:buChar char="Ø"/>
            </a:pPr>
            <a:r>
              <a:rPr lang="en-US" dirty="0" smtClean="0">
                <a:solidFill>
                  <a:schemeClr val="tx1"/>
                </a:solidFill>
                <a:latin typeface="Andalus" panose="02020603050405020304" pitchFamily="18" charset="-78"/>
                <a:cs typeface="Andalus" panose="02020603050405020304" pitchFamily="18" charset="-78"/>
              </a:rPr>
              <a:t>Bayesian Framework based Multiple Sparse Priors (MSP)</a:t>
            </a:r>
          </a:p>
          <a:p>
            <a:pPr marL="800100" lvl="1" indent="-342900">
              <a:buFont typeface="Wingdings" pitchFamily="2" charset="2"/>
              <a:buChar char="§"/>
            </a:pPr>
            <a:r>
              <a:rPr lang="en-US" sz="1800" dirty="0" smtClean="0">
                <a:solidFill>
                  <a:schemeClr val="tx1"/>
                </a:solidFill>
                <a:latin typeface="Andalus" pitchFamily="18" charset="-78"/>
                <a:cs typeface="Andalus" pitchFamily="18" charset="-78"/>
              </a:rPr>
              <a:t>Developed by Karl </a:t>
            </a:r>
            <a:r>
              <a:rPr lang="en-US" sz="1800" dirty="0" err="1" smtClean="0">
                <a:solidFill>
                  <a:schemeClr val="tx1"/>
                </a:solidFill>
                <a:latin typeface="Andalus" pitchFamily="18" charset="-78"/>
                <a:cs typeface="Andalus" pitchFamily="18" charset="-78"/>
              </a:rPr>
              <a:t>Friston</a:t>
            </a:r>
            <a:r>
              <a:rPr lang="en-US" sz="1800" dirty="0" smtClean="0">
                <a:solidFill>
                  <a:schemeClr val="tx1"/>
                </a:solidFill>
                <a:latin typeface="Andalus" pitchFamily="18" charset="-78"/>
                <a:cs typeface="Andalus" pitchFamily="18" charset="-78"/>
              </a:rPr>
              <a:t> and Jose’ David Lopez in 2014.</a:t>
            </a:r>
          </a:p>
          <a:p>
            <a:pPr marL="800100" lvl="1" indent="-342900">
              <a:buFont typeface="Wingdings" pitchFamily="2" charset="2"/>
              <a:buChar char="§"/>
            </a:pPr>
            <a:r>
              <a:rPr lang="en-US" sz="1800" dirty="0" smtClean="0">
                <a:solidFill>
                  <a:schemeClr val="tx1"/>
                </a:solidFill>
                <a:latin typeface="Andalus" pitchFamily="18" charset="-78"/>
                <a:cs typeface="Andalus" pitchFamily="18" charset="-78"/>
              </a:rPr>
              <a:t>Works upon the principle of Bayesian approaches. </a:t>
            </a:r>
          </a:p>
          <a:p>
            <a:pPr marL="800100" lvl="1" indent="-342900">
              <a:buFont typeface="Wingdings" pitchFamily="2" charset="2"/>
              <a:buChar char="§"/>
            </a:pPr>
            <a:r>
              <a:rPr lang="en-US" dirty="0" smtClean="0">
                <a:latin typeface="Andalus" pitchFamily="18" charset="-78"/>
                <a:cs typeface="Andalus" pitchFamily="18" charset="-78"/>
              </a:rPr>
              <a:t>The noise is assumed to be Gaussian.</a:t>
            </a:r>
          </a:p>
          <a:p>
            <a:pPr lvl="1"/>
            <a:r>
              <a:rPr lang="en-US" sz="1800" dirty="0" smtClean="0">
                <a:solidFill>
                  <a:schemeClr val="tx1"/>
                </a:solidFill>
                <a:latin typeface="Andalus" pitchFamily="18" charset="-78"/>
                <a:cs typeface="Andalus" pitchFamily="18" charset="-78"/>
              </a:rPr>
              <a:t>   </a:t>
            </a:r>
            <a:endParaRPr lang="en-US" dirty="0">
              <a:solidFill>
                <a:schemeClr val="tx1"/>
              </a:solidFill>
              <a:latin typeface="Andalus" panose="02020603050405020304" pitchFamily="18" charset="-78"/>
              <a:cs typeface="Andalus" panose="02020603050405020304" pitchFamily="18" charset="-78"/>
            </a:endParaRPr>
          </a:p>
          <a:p>
            <a:pPr lvl="0"/>
            <a:endParaRPr lang="en-US" dirty="0" smtClean="0">
              <a:solidFill>
                <a:schemeClr val="tx1"/>
              </a:solidFill>
              <a:latin typeface="Andalus" panose="02020603050405020304" pitchFamily="18" charset="-78"/>
              <a:cs typeface="Andalus" panose="02020603050405020304" pitchFamily="18" charset="-78"/>
            </a:endParaRPr>
          </a:p>
          <a:p>
            <a:pPr lvl="0"/>
            <a:endParaRPr lang="en-US" dirty="0">
              <a:solidFill>
                <a:schemeClr val="tx1"/>
              </a:solidFill>
              <a:latin typeface="Andalus" panose="02020603050405020304" pitchFamily="18" charset="-78"/>
              <a:cs typeface="Andalus" panose="02020603050405020304" pitchFamily="18" charset="-78"/>
            </a:endParaRPr>
          </a:p>
          <a:p>
            <a:pPr lvl="0"/>
            <a:endParaRPr lang="en-US" dirty="0" smtClean="0">
              <a:solidFill>
                <a:schemeClr val="tx1"/>
              </a:solidFill>
              <a:latin typeface="Andalus" panose="02020603050405020304" pitchFamily="18" charset="-78"/>
              <a:cs typeface="Andalus" panose="02020603050405020304" pitchFamily="18" charset="-78"/>
            </a:endParaRPr>
          </a:p>
          <a:p>
            <a:pPr lvl="0"/>
            <a:endParaRPr lang="en-US" dirty="0">
              <a:solidFill>
                <a:schemeClr val="tx1"/>
              </a:solidFill>
              <a:latin typeface="Andalus" panose="02020603050405020304" pitchFamily="18" charset="-78"/>
              <a:cs typeface="Andalus" panose="02020603050405020304" pitchFamily="18" charset="-78"/>
            </a:endParaRPr>
          </a:p>
          <a:p>
            <a:pPr lvl="0"/>
            <a:r>
              <a:rPr lang="en-US" dirty="0" smtClean="0">
                <a:solidFill>
                  <a:schemeClr val="tx1"/>
                </a:solidFill>
                <a:latin typeface="Andalus" panose="02020603050405020304" pitchFamily="18" charset="-78"/>
                <a:cs typeface="Andalus" panose="02020603050405020304" pitchFamily="18" charset="-78"/>
              </a:rPr>
              <a:t>Hence, the estimated value of current density is given by:</a:t>
            </a:r>
          </a:p>
          <a:p>
            <a:pPr lvl="0"/>
            <a:r>
              <a:rPr lang="en-US" dirty="0" smtClean="0">
                <a:solidFill>
                  <a:schemeClr val="tx1"/>
                </a:solidFill>
                <a:latin typeface="Andalus" panose="02020603050405020304" pitchFamily="18" charset="-78"/>
                <a:cs typeface="Andalus" panose="02020603050405020304" pitchFamily="18" charset="-78"/>
              </a:rPr>
              <a:t> </a:t>
            </a: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Rectangle 5"/>
          <p:cNvSpPr>
            <a:spLocks noChangeArrowheads="1"/>
          </p:cNvSpPr>
          <p:nvPr/>
        </p:nvSpPr>
        <p:spPr bwMode="auto">
          <a:xfrm>
            <a:off x="0" y="5238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   </a:t>
            </a:r>
            <a:r>
              <a:rPr kumimoji="0" lang="en-US" sz="9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7" name="Object 6"/>
          <p:cNvGraphicFramePr>
            <a:graphicFrameLocks noChangeAspect="1"/>
          </p:cNvGraphicFramePr>
          <p:nvPr>
            <p:extLst>
              <p:ext uri="{D42A27DB-BD31-4B8C-83A1-F6EECF244321}">
                <p14:modId xmlns:p14="http://schemas.microsoft.com/office/powerpoint/2010/main" val="1891901961"/>
              </p:ext>
            </p:extLst>
          </p:nvPr>
        </p:nvGraphicFramePr>
        <p:xfrm>
          <a:off x="2819400" y="2667000"/>
          <a:ext cx="3048000" cy="914400"/>
        </p:xfrm>
        <a:graphic>
          <a:graphicData uri="http://schemas.openxmlformats.org/presentationml/2006/ole">
            <mc:AlternateContent xmlns:mc="http://schemas.openxmlformats.org/markup-compatibility/2006">
              <mc:Choice xmlns:v="urn:schemas-microsoft-com:vml" Requires="v">
                <p:oleObj spid="_x0000_s12410" name="Equation" r:id="rId3" imgW="1524000" imgH="419100" progId="Equation.3">
                  <p:embed/>
                </p:oleObj>
              </mc:Choice>
              <mc:Fallback>
                <p:oleObj name="Equation" r:id="rId3" imgW="15240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2667000"/>
                        <a:ext cx="3048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991804267"/>
              </p:ext>
            </p:extLst>
          </p:nvPr>
        </p:nvGraphicFramePr>
        <p:xfrm>
          <a:off x="3505200" y="4800600"/>
          <a:ext cx="2133600" cy="533400"/>
        </p:xfrm>
        <a:graphic>
          <a:graphicData uri="http://schemas.openxmlformats.org/presentationml/2006/ole">
            <mc:AlternateContent xmlns:mc="http://schemas.openxmlformats.org/markup-compatibility/2006">
              <mc:Choice xmlns:v="urn:schemas-microsoft-com:vml" Requires="v">
                <p:oleObj spid="_x0000_s12411" name="Equation" r:id="rId5" imgW="1040948" imgH="228501" progId="Equation.3">
                  <p:embed/>
                </p:oleObj>
              </mc:Choice>
              <mc:Fallback>
                <p:oleObj name="Equation" r:id="rId5" imgW="1040948" imgH="228501"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05200" y="4800600"/>
                        <a:ext cx="21336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905834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676964" cy="445099"/>
          </a:xfrm>
        </p:spPr>
        <p:txBody>
          <a:bodyPr/>
          <a:lstStyle/>
          <a:p>
            <a:r>
              <a:rPr lang="en-US" sz="4000" dirty="0" smtClean="0">
                <a:latin typeface="Andalus" pitchFamily="18" charset="-78"/>
                <a:cs typeface="Andalus" pitchFamily="18" charset="-78"/>
              </a:rPr>
              <a:t>     Brain: Lets explore it…</a:t>
            </a:r>
            <a:endParaRPr lang="en-US" sz="4000" dirty="0">
              <a:latin typeface="Andalus" pitchFamily="18" charset="-78"/>
              <a:cs typeface="Andalus" pitchFamily="18" charset="-78"/>
            </a:endParaRPr>
          </a:p>
        </p:txBody>
      </p:sp>
      <p:sp>
        <p:nvSpPr>
          <p:cNvPr id="4"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endParaRPr lang="en-GB" sz="4000" dirty="0" smtClean="0">
              <a:solidFill>
                <a:schemeClr val="tx1"/>
              </a:solidFill>
              <a:latin typeface="Andalus" pitchFamily="18" charset="-78"/>
              <a:cs typeface="Andalus" pitchFamily="18" charset="-78"/>
            </a:endParaRPr>
          </a:p>
          <a:p>
            <a:pPr marL="571500" indent="-571500">
              <a:buFont typeface="Wingdings" pitchFamily="2" charset="2"/>
              <a:buChar char="Ø"/>
            </a:pPr>
            <a:endParaRPr lang="en-GB" sz="4000" dirty="0">
              <a:solidFill>
                <a:schemeClr val="tx1"/>
              </a:solidFill>
              <a:latin typeface="Andalus" pitchFamily="18" charset="-78"/>
              <a:cs typeface="Andalus" pitchFamily="18" charset="-78"/>
            </a:endParaRPr>
          </a:p>
          <a:p>
            <a:endParaRPr lang="en-GB" sz="4000" dirty="0">
              <a:solidFill>
                <a:schemeClr val="tx1"/>
              </a:solidFill>
              <a:latin typeface="Andalus" pitchFamily="18" charset="-78"/>
              <a:cs typeface="Andalus" pitchFamily="18" charset="-78"/>
            </a:endParaRPr>
          </a:p>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pPr marL="571500" indent="-571500">
              <a:buFont typeface="Wingdings" pitchFamily="2" charset="2"/>
              <a:buChar char="Ø"/>
            </a:pPr>
            <a:endParaRPr lang="en-GB" sz="4000" dirty="0">
              <a:solidFill>
                <a:schemeClr val="tx1"/>
              </a:solidFill>
              <a:latin typeface="Andalus" pitchFamily="18" charset="-78"/>
              <a:cs typeface="Andalus" pitchFamily="18" charset="-78"/>
            </a:endParaRPr>
          </a:p>
          <a:p>
            <a:pPr marL="571500" indent="-571500">
              <a:buFont typeface="Wingdings" pitchFamily="2" charset="2"/>
              <a:buChar char="Ø"/>
            </a:pPr>
            <a:endParaRPr lang="en-US" dirty="0" smtClean="0">
              <a:solidFill>
                <a:schemeClr val="tx1"/>
              </a:solidFill>
              <a:latin typeface="Andalus" pitchFamily="18" charset="-78"/>
              <a:cs typeface="Andalus" pitchFamily="18" charset="-78"/>
            </a:endParaRPr>
          </a:p>
          <a:p>
            <a:pPr marL="571500" indent="-571500">
              <a:buFont typeface="Wingdings" pitchFamily="2" charset="2"/>
              <a:buChar char="Ø"/>
            </a:pPr>
            <a:endParaRPr lang="en-US" dirty="0">
              <a:solidFill>
                <a:schemeClr val="tx1"/>
              </a:solidFill>
              <a:latin typeface="Andalus" pitchFamily="18" charset="-78"/>
              <a:cs typeface="Andalus" pitchFamily="18" charset="-78"/>
            </a:endParaRPr>
          </a:p>
          <a:p>
            <a:pPr marL="571500" indent="-571500">
              <a:buFont typeface="Wingdings" pitchFamily="2" charset="2"/>
              <a:buChar char="Ø"/>
            </a:pPr>
            <a:endParaRPr lang="en-US" dirty="0" smtClean="0">
              <a:solidFill>
                <a:schemeClr val="tx1"/>
              </a:solidFill>
              <a:latin typeface="Andalus" pitchFamily="18" charset="-78"/>
              <a:cs typeface="Andalus" pitchFamily="18" charset="-78"/>
            </a:endParaRPr>
          </a:p>
          <a:p>
            <a:pPr marL="571500" indent="-571500">
              <a:buFont typeface="Wingdings" pitchFamily="2" charset="2"/>
              <a:buChar char="Ø"/>
            </a:pPr>
            <a:endParaRPr lang="en-US" dirty="0">
              <a:solidFill>
                <a:schemeClr val="tx1"/>
              </a:solidFill>
              <a:latin typeface="Andalus" pitchFamily="18" charset="-78"/>
              <a:cs typeface="Andalus" pitchFamily="18" charset="-78"/>
            </a:endParaRPr>
          </a:p>
          <a:p>
            <a:pPr marL="571500" indent="-571500">
              <a:buFont typeface="Wingdings" pitchFamily="2" charset="2"/>
              <a:buChar char="Ø"/>
            </a:pPr>
            <a:r>
              <a:rPr lang="en-US" dirty="0" smtClean="0">
                <a:solidFill>
                  <a:schemeClr val="tx1"/>
                </a:solidFill>
                <a:latin typeface="Andalus" pitchFamily="18" charset="-78"/>
                <a:cs typeface="Andalus" pitchFamily="18" charset="-78"/>
              </a:rPr>
              <a:t>The </a:t>
            </a:r>
            <a:r>
              <a:rPr lang="en-US" dirty="0">
                <a:solidFill>
                  <a:schemeClr val="tx1"/>
                </a:solidFill>
                <a:latin typeface="Andalus" pitchFamily="18" charset="-78"/>
                <a:cs typeface="Andalus" pitchFamily="18" charset="-78"/>
              </a:rPr>
              <a:t>Human brain is most complex organ with 10</a:t>
            </a:r>
            <a:r>
              <a:rPr lang="en-US" baseline="30000" dirty="0">
                <a:solidFill>
                  <a:schemeClr val="tx1"/>
                </a:solidFill>
                <a:latin typeface="Andalus" pitchFamily="18" charset="-78"/>
                <a:cs typeface="Andalus" pitchFamily="18" charset="-78"/>
              </a:rPr>
              <a:t>12 </a:t>
            </a:r>
            <a:r>
              <a:rPr lang="en-US" dirty="0">
                <a:solidFill>
                  <a:schemeClr val="tx1"/>
                </a:solidFill>
                <a:latin typeface="Andalus" pitchFamily="18" charset="-78"/>
                <a:cs typeface="Andalus" pitchFamily="18" charset="-78"/>
              </a:rPr>
              <a:t>neurons which are interconnected via axons and dendrites and 10</a:t>
            </a:r>
            <a:r>
              <a:rPr lang="en-US" baseline="30000" dirty="0">
                <a:solidFill>
                  <a:schemeClr val="tx1"/>
                </a:solidFill>
                <a:latin typeface="Andalus" pitchFamily="18" charset="-78"/>
                <a:cs typeface="Andalus" pitchFamily="18" charset="-78"/>
              </a:rPr>
              <a:t>15</a:t>
            </a:r>
            <a:r>
              <a:rPr lang="en-US" dirty="0">
                <a:solidFill>
                  <a:schemeClr val="tx1"/>
                </a:solidFill>
                <a:latin typeface="Andalus" pitchFamily="18" charset="-78"/>
                <a:cs typeface="Andalus" pitchFamily="18" charset="-78"/>
              </a:rPr>
              <a:t> synaptic connections</a:t>
            </a:r>
            <a:r>
              <a:rPr lang="en-US" dirty="0" smtClean="0">
                <a:solidFill>
                  <a:schemeClr val="tx1"/>
                </a:solidFill>
                <a:latin typeface="Andalus" pitchFamily="18" charset="-78"/>
                <a:cs typeface="Andalus" pitchFamily="18" charset="-78"/>
              </a:rPr>
              <a:t>.</a:t>
            </a:r>
          </a:p>
          <a:p>
            <a:endParaRPr lang="en-US" dirty="0" smtClean="0">
              <a:solidFill>
                <a:schemeClr val="tx1"/>
              </a:solidFill>
              <a:latin typeface="Andalus" pitchFamily="18" charset="-78"/>
              <a:cs typeface="Andalus" pitchFamily="18" charset="-78"/>
            </a:endParaRPr>
          </a:p>
          <a:p>
            <a:pPr marL="571500" indent="-571500">
              <a:buFont typeface="Wingdings" pitchFamily="2" charset="2"/>
              <a:buChar char="Ø"/>
            </a:pPr>
            <a:r>
              <a:rPr lang="en-US" dirty="0">
                <a:solidFill>
                  <a:schemeClr val="tx1"/>
                </a:solidFill>
                <a:latin typeface="Andalus" pitchFamily="18" charset="-78"/>
                <a:cs typeface="Andalus" pitchFamily="18" charset="-78"/>
              </a:rPr>
              <a:t>This complex structure allows it to release/absorb quintillion of neuro-transmitter and neuro-modulator molecules per </a:t>
            </a:r>
            <a:r>
              <a:rPr lang="en-US" dirty="0" smtClean="0">
                <a:solidFill>
                  <a:schemeClr val="tx1"/>
                </a:solidFill>
                <a:latin typeface="Andalus" pitchFamily="18" charset="-78"/>
                <a:cs typeface="Andalus" pitchFamily="18" charset="-78"/>
              </a:rPr>
              <a:t>second.</a:t>
            </a:r>
          </a:p>
          <a:p>
            <a:endParaRPr lang="en-US" dirty="0" smtClean="0">
              <a:solidFill>
                <a:schemeClr val="tx1"/>
              </a:solidFill>
              <a:latin typeface="Andalus" pitchFamily="18" charset="-78"/>
              <a:cs typeface="Andalus" pitchFamily="18" charset="-78"/>
            </a:endParaRPr>
          </a:p>
          <a:p>
            <a:pPr marL="571500" indent="-571500">
              <a:buFont typeface="Wingdings" pitchFamily="2" charset="2"/>
              <a:buChar char="Ø"/>
            </a:pPr>
            <a:r>
              <a:rPr lang="en-US" dirty="0">
                <a:solidFill>
                  <a:schemeClr val="tx1"/>
                </a:solidFill>
                <a:latin typeface="Andalus" pitchFamily="18" charset="-78"/>
                <a:cs typeface="Andalus" pitchFamily="18" charset="-78"/>
              </a:rPr>
              <a:t>The metabolism phenomenon of the brain can be analyzed through radioactively </a:t>
            </a:r>
            <a:r>
              <a:rPr lang="en-US" dirty="0" smtClean="0">
                <a:solidFill>
                  <a:schemeClr val="tx1"/>
                </a:solidFill>
                <a:latin typeface="Andalus" pitchFamily="18" charset="-78"/>
                <a:cs typeface="Andalus" pitchFamily="18" charset="-78"/>
              </a:rPr>
              <a:t>labeled </a:t>
            </a:r>
            <a:r>
              <a:rPr lang="en-US" dirty="0">
                <a:solidFill>
                  <a:schemeClr val="tx1"/>
                </a:solidFill>
                <a:latin typeface="Andalus" pitchFamily="18" charset="-78"/>
                <a:cs typeface="Andalus" pitchFamily="18" charset="-78"/>
              </a:rPr>
              <a:t>organic molecules or probes that are involved in the processes of interest such as glucose metabolism or dopamine </a:t>
            </a:r>
            <a:r>
              <a:rPr lang="en-US" dirty="0" smtClean="0">
                <a:solidFill>
                  <a:schemeClr val="tx1"/>
                </a:solidFill>
                <a:latin typeface="Andalus" pitchFamily="18" charset="-78"/>
                <a:cs typeface="Andalus" pitchFamily="18" charset="-78"/>
              </a:rPr>
              <a:t>synthesis. </a:t>
            </a:r>
            <a:endParaRPr lang="en-GB" dirty="0" smtClean="0">
              <a:solidFill>
                <a:schemeClr val="tx1"/>
              </a:solidFill>
              <a:latin typeface="Andalus" pitchFamily="18" charset="-78"/>
              <a:cs typeface="Andalus" pitchFamily="18" charset="-78"/>
            </a:endParaRPr>
          </a:p>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p:txBody>
      </p:sp>
    </p:spTree>
    <p:extLst>
      <p:ext uri="{BB962C8B-B14F-4D97-AF65-F5344CB8AC3E}">
        <p14:creationId xmlns:p14="http://schemas.microsoft.com/office/powerpoint/2010/main" val="4027511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76964" cy="445099"/>
          </a:xfrm>
        </p:spPr>
        <p:txBody>
          <a:bodyPr/>
          <a:lstStyle/>
          <a:p>
            <a:r>
              <a:rPr lang="en-US" sz="4000" dirty="0" smtClean="0">
                <a:latin typeface="Andalus" pitchFamily="18" charset="-78"/>
                <a:cs typeface="Andalus" pitchFamily="18" charset="-78"/>
              </a:rPr>
              <a:t>     Healthcare applications </a:t>
            </a:r>
            <a:endParaRPr lang="en-US" sz="4000" dirty="0">
              <a:latin typeface="Andalus" pitchFamily="18" charset="-78"/>
              <a:cs typeface="Andalus" pitchFamily="18" charset="-78"/>
            </a:endParaRPr>
          </a:p>
        </p:txBody>
      </p:sp>
      <p:sp>
        <p:nvSpPr>
          <p:cNvPr id="4"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indent="-342900">
              <a:buFont typeface="Wingdings"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r>
              <a:rPr lang="en-US" dirty="0" smtClean="0">
                <a:solidFill>
                  <a:schemeClr val="tx1"/>
                </a:solidFill>
                <a:latin typeface="Andalus" pitchFamily="18" charset="-78"/>
                <a:cs typeface="Andalus" pitchFamily="18" charset="-78"/>
              </a:rPr>
              <a:t>The brain source localization is multidisciplinary field as we saw previously. </a:t>
            </a:r>
          </a:p>
          <a:p>
            <a:pPr marL="342900" lvl="0" indent="-342900">
              <a:buFont typeface="Wingdings" panose="05000000000000000000" pitchFamily="2" charset="2"/>
              <a:buChar char="Ø"/>
            </a:pPr>
            <a:r>
              <a:rPr lang="en-US" dirty="0" smtClean="0">
                <a:solidFill>
                  <a:schemeClr val="tx1"/>
                </a:solidFill>
                <a:latin typeface="Andalus" pitchFamily="18" charset="-78"/>
                <a:cs typeface="Andalus" pitchFamily="18" charset="-78"/>
              </a:rPr>
              <a:t>It combines applied mathematics, signal/imaging and neuroscience analysis.</a:t>
            </a:r>
          </a:p>
          <a:p>
            <a:pPr marL="342900" lvl="0" indent="-342900">
              <a:buFont typeface="Wingdings" panose="05000000000000000000" pitchFamily="2" charset="2"/>
              <a:buChar char="Ø"/>
            </a:pPr>
            <a:r>
              <a:rPr lang="en-US" dirty="0" smtClean="0">
                <a:solidFill>
                  <a:schemeClr val="tx1"/>
                </a:solidFill>
                <a:latin typeface="Andalus" pitchFamily="18" charset="-78"/>
                <a:cs typeface="Andalus" pitchFamily="18" charset="-78"/>
              </a:rPr>
              <a:t>Hence,  </a:t>
            </a:r>
            <a:r>
              <a:rPr lang="en-US" dirty="0">
                <a:solidFill>
                  <a:schemeClr val="tx1"/>
                </a:solidFill>
                <a:latin typeface="Andalus" pitchFamily="18" charset="-78"/>
                <a:cs typeface="Andalus" pitchFamily="18" charset="-78"/>
              </a:rPr>
              <a:t>t</a:t>
            </a:r>
            <a:r>
              <a:rPr lang="en-US" dirty="0" smtClean="0">
                <a:solidFill>
                  <a:schemeClr val="tx1"/>
                </a:solidFill>
                <a:latin typeface="Andalus" pitchFamily="18" charset="-78"/>
                <a:cs typeface="Andalus" pitchFamily="18" charset="-78"/>
              </a:rPr>
              <a:t>he </a:t>
            </a:r>
            <a:r>
              <a:rPr lang="en-US" dirty="0">
                <a:solidFill>
                  <a:schemeClr val="tx1"/>
                </a:solidFill>
                <a:latin typeface="Andalus" pitchFamily="18" charset="-78"/>
                <a:cs typeface="Andalus" pitchFamily="18" charset="-78"/>
              </a:rPr>
              <a:t>effort to understand the brain source localization problem was started approximately 40-years ago by correlating the existing brain’s electrophysiological information to the basic physical principles controlling the volume currents in conductive </a:t>
            </a:r>
            <a:r>
              <a:rPr lang="en-US" dirty="0" smtClean="0">
                <a:solidFill>
                  <a:schemeClr val="tx1"/>
                </a:solidFill>
                <a:latin typeface="Andalus" pitchFamily="18" charset="-78"/>
                <a:cs typeface="Andalus" pitchFamily="18" charset="-78"/>
              </a:rPr>
              <a:t>media as mentioned in previous sections.</a:t>
            </a:r>
          </a:p>
          <a:p>
            <a:pPr marL="342900" lvl="0" indent="-342900">
              <a:buFont typeface="Wingdings" panose="05000000000000000000" pitchFamily="2" charset="2"/>
              <a:buChar char="Ø"/>
            </a:pPr>
            <a:r>
              <a:rPr lang="en-US" dirty="0">
                <a:solidFill>
                  <a:schemeClr val="tx1"/>
                </a:solidFill>
                <a:latin typeface="Andalus" pitchFamily="18" charset="-78"/>
                <a:cs typeface="Andalus" pitchFamily="18" charset="-78"/>
              </a:rPr>
              <a:t>The information acquired through the brain source localization based on EEG signals is helpful to diagnose different brain disorders such as epilepsy, schizophrenia, depression, Alzheimer, Parkinson </a:t>
            </a:r>
            <a:r>
              <a:rPr lang="en-US" dirty="0" smtClean="0">
                <a:solidFill>
                  <a:schemeClr val="tx1"/>
                </a:solidFill>
                <a:latin typeface="Andalus" pitchFamily="18" charset="-78"/>
                <a:cs typeface="Andalus" pitchFamily="18" charset="-78"/>
              </a:rPr>
              <a:t>etc.   </a:t>
            </a: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lvl="0"/>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lvl="0"/>
            <a:r>
              <a:rPr lang="en-US" dirty="0" smtClean="0">
                <a:solidFill>
                  <a:schemeClr val="tx1"/>
                </a:solidFill>
                <a:latin typeface="Andalus" panose="02020603050405020304" pitchFamily="18" charset="-78"/>
                <a:cs typeface="Andalus" panose="02020603050405020304" pitchFamily="18" charset="-78"/>
              </a:rPr>
              <a:t> </a:t>
            </a: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Rectangle 5"/>
          <p:cNvSpPr>
            <a:spLocks noChangeArrowheads="1"/>
          </p:cNvSpPr>
          <p:nvPr/>
        </p:nvSpPr>
        <p:spPr bwMode="auto">
          <a:xfrm>
            <a:off x="0" y="5238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   </a:t>
            </a:r>
            <a:r>
              <a:rPr kumimoji="0" lang="en-US" sz="9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873579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76964" cy="445099"/>
          </a:xfrm>
        </p:spPr>
        <p:txBody>
          <a:bodyPr/>
          <a:lstStyle/>
          <a:p>
            <a:r>
              <a:rPr lang="en-US" sz="4000" dirty="0" smtClean="0">
                <a:latin typeface="Andalus" pitchFamily="18" charset="-78"/>
                <a:cs typeface="Andalus" pitchFamily="18" charset="-78"/>
              </a:rPr>
              <a:t>     Healthcare applications </a:t>
            </a:r>
            <a:endParaRPr lang="en-US" sz="4000" dirty="0">
              <a:latin typeface="Andalus" pitchFamily="18" charset="-78"/>
              <a:cs typeface="Andalus" pitchFamily="18" charset="-78"/>
            </a:endParaRPr>
          </a:p>
        </p:txBody>
      </p:sp>
      <p:sp>
        <p:nvSpPr>
          <p:cNvPr id="4"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indent="-342900">
              <a:buFont typeface="Wingdings"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r>
              <a:rPr lang="en-US" dirty="0">
                <a:solidFill>
                  <a:schemeClr val="tx1"/>
                </a:solidFill>
                <a:latin typeface="Andalus" pitchFamily="18" charset="-78"/>
                <a:cs typeface="Andalus" pitchFamily="18" charset="-78"/>
              </a:rPr>
              <a:t>Among them, the most common is epilepsy as according to </a:t>
            </a:r>
            <a:r>
              <a:rPr lang="en-US" dirty="0" smtClean="0">
                <a:solidFill>
                  <a:schemeClr val="tx1"/>
                </a:solidFill>
                <a:latin typeface="Andalus" pitchFamily="18" charset="-78"/>
                <a:cs typeface="Andalus" pitchFamily="18" charset="-78"/>
              </a:rPr>
              <a:t>world</a:t>
            </a:r>
            <a:r>
              <a:rPr lang="en-US" dirty="0" smtClean="0">
                <a:latin typeface="Andalus" pitchFamily="18" charset="-78"/>
                <a:cs typeface="Andalus" pitchFamily="18" charset="-78"/>
              </a:rPr>
              <a:t> </a:t>
            </a:r>
            <a:r>
              <a:rPr lang="en-US" dirty="0">
                <a:solidFill>
                  <a:schemeClr val="tx1"/>
                </a:solidFill>
                <a:latin typeface="Andalus" pitchFamily="18" charset="-78"/>
                <a:cs typeface="Andalus" pitchFamily="18" charset="-78"/>
              </a:rPr>
              <a:t>health organization (WHO) statistics, around 50 million of world population is diagnosed as </a:t>
            </a:r>
            <a:r>
              <a:rPr lang="en-US" dirty="0" smtClean="0">
                <a:solidFill>
                  <a:schemeClr val="tx1"/>
                </a:solidFill>
                <a:latin typeface="Andalus" pitchFamily="18" charset="-78"/>
                <a:cs typeface="Andalus" pitchFamily="18" charset="-78"/>
              </a:rPr>
              <a:t>epileptic.</a:t>
            </a:r>
            <a:r>
              <a:rPr lang="en-US" dirty="0" smtClean="0">
                <a:solidFill>
                  <a:schemeClr val="tx1"/>
                </a:solidFill>
              </a:rPr>
              <a:t> </a:t>
            </a:r>
          </a:p>
          <a:p>
            <a:pPr lvl="0"/>
            <a:r>
              <a:rPr lang="en-US" dirty="0" smtClean="0">
                <a:solidFill>
                  <a:schemeClr val="tx1"/>
                </a:solidFill>
              </a:rPr>
              <a:t> </a:t>
            </a:r>
          </a:p>
          <a:p>
            <a:pPr marL="342900" lvl="0" indent="-342900">
              <a:buFont typeface="Wingdings" panose="05000000000000000000" pitchFamily="2" charset="2"/>
              <a:buChar char="Ø"/>
            </a:pPr>
            <a:r>
              <a:rPr lang="en-US" dirty="0">
                <a:solidFill>
                  <a:schemeClr val="tx1"/>
                </a:solidFill>
                <a:latin typeface="Andalus" pitchFamily="18" charset="-78"/>
                <a:cs typeface="Andalus" pitchFamily="18" charset="-78"/>
              </a:rPr>
              <a:t>This figure mounts to 40-70 % per 0.1 million peoples in developing countries which is quite alarming </a:t>
            </a:r>
            <a:r>
              <a:rPr lang="en-US" dirty="0" smtClean="0">
                <a:solidFill>
                  <a:schemeClr val="tx1"/>
                </a:solidFill>
                <a:latin typeface="Andalus" pitchFamily="18" charset="-78"/>
                <a:cs typeface="Andalus" pitchFamily="18" charset="-78"/>
              </a:rPr>
              <a:t>situation.</a:t>
            </a:r>
          </a:p>
          <a:p>
            <a:pPr lvl="0"/>
            <a:r>
              <a:rPr lang="en-US" dirty="0" smtClean="0">
                <a:solidFill>
                  <a:schemeClr val="tx1"/>
                </a:solidFill>
                <a:latin typeface="Andalus" pitchFamily="18" charset="-78"/>
                <a:cs typeface="Andalus" pitchFamily="18" charset="-78"/>
              </a:rPr>
              <a:t> </a:t>
            </a:r>
          </a:p>
          <a:p>
            <a:pPr marL="342900" lvl="0" indent="-342900">
              <a:buFont typeface="Wingdings" panose="05000000000000000000" pitchFamily="2" charset="2"/>
              <a:buChar char="Ø"/>
            </a:pPr>
            <a:r>
              <a:rPr lang="en-US" dirty="0" smtClean="0">
                <a:solidFill>
                  <a:schemeClr val="tx1"/>
                </a:solidFill>
                <a:latin typeface="Andalus" pitchFamily="18" charset="-78"/>
                <a:cs typeface="Andalus" pitchFamily="18" charset="-78"/>
              </a:rPr>
              <a:t>Furthermore, more </a:t>
            </a:r>
            <a:r>
              <a:rPr lang="en-US" dirty="0">
                <a:solidFill>
                  <a:schemeClr val="tx1"/>
                </a:solidFill>
                <a:latin typeface="Andalus" pitchFamily="18" charset="-78"/>
                <a:cs typeface="Andalus" pitchFamily="18" charset="-78"/>
              </a:rPr>
              <a:t>than 80% cases are reported in developing countries with ¾ of them not receiving proper </a:t>
            </a:r>
            <a:r>
              <a:rPr lang="en-US" dirty="0" smtClean="0">
                <a:solidFill>
                  <a:schemeClr val="tx1"/>
                </a:solidFill>
                <a:latin typeface="Andalus" pitchFamily="18" charset="-78"/>
                <a:cs typeface="Andalus" pitchFamily="18" charset="-78"/>
              </a:rPr>
              <a:t>treatment which includes the diagnoses through neuroimaging techniques and providing of anti epileptic drugs (AEDs).  </a:t>
            </a:r>
          </a:p>
          <a:p>
            <a:pPr lvl="0"/>
            <a:r>
              <a:rPr lang="en-US" dirty="0" smtClean="0">
                <a:solidFill>
                  <a:schemeClr val="tx1"/>
                </a:solidFill>
                <a:latin typeface="Andalus" pitchFamily="18" charset="-78"/>
                <a:cs typeface="Andalus" pitchFamily="18" charset="-78"/>
              </a:rPr>
              <a:t>   </a:t>
            </a: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lvl="0"/>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lvl="0"/>
            <a:r>
              <a:rPr lang="en-US" dirty="0" smtClean="0">
                <a:solidFill>
                  <a:schemeClr val="tx1"/>
                </a:solidFill>
                <a:latin typeface="Andalus" panose="02020603050405020304" pitchFamily="18" charset="-78"/>
                <a:cs typeface="Andalus" panose="02020603050405020304" pitchFamily="18" charset="-78"/>
              </a:rPr>
              <a:t> </a:t>
            </a: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Rectangle 5"/>
          <p:cNvSpPr>
            <a:spLocks noChangeArrowheads="1"/>
          </p:cNvSpPr>
          <p:nvPr/>
        </p:nvSpPr>
        <p:spPr bwMode="auto">
          <a:xfrm>
            <a:off x="0" y="5238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   </a:t>
            </a:r>
            <a:r>
              <a:rPr kumimoji="0" lang="en-US" sz="9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060271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76964" cy="445099"/>
          </a:xfrm>
        </p:spPr>
        <p:txBody>
          <a:bodyPr/>
          <a:lstStyle/>
          <a:p>
            <a:r>
              <a:rPr lang="en-US" sz="4000" dirty="0" smtClean="0">
                <a:latin typeface="Andalus" pitchFamily="18" charset="-78"/>
                <a:cs typeface="Andalus" pitchFamily="18" charset="-78"/>
              </a:rPr>
              <a:t>     Healthcare applications </a:t>
            </a:r>
            <a:endParaRPr lang="en-US" sz="4000" dirty="0">
              <a:latin typeface="Andalus" pitchFamily="18" charset="-78"/>
              <a:cs typeface="Andalus" pitchFamily="18" charset="-78"/>
            </a:endParaRPr>
          </a:p>
        </p:txBody>
      </p:sp>
      <p:sp>
        <p:nvSpPr>
          <p:cNvPr id="4"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indent="-342900">
              <a:buFont typeface="Wingdings"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lvl="0"/>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r>
              <a:rPr lang="en-US" dirty="0" smtClean="0">
                <a:solidFill>
                  <a:schemeClr val="tx1"/>
                </a:solidFill>
                <a:latin typeface="Andalus" pitchFamily="18" charset="-78"/>
                <a:cs typeface="Andalus" pitchFamily="18" charset="-78"/>
              </a:rPr>
              <a:t>Economically, </a:t>
            </a:r>
            <a:r>
              <a:rPr lang="en-US" dirty="0">
                <a:solidFill>
                  <a:schemeClr val="tx1"/>
                </a:solidFill>
                <a:latin typeface="Andalus" pitchFamily="18" charset="-78"/>
                <a:cs typeface="Andalus" pitchFamily="18" charset="-78"/>
              </a:rPr>
              <a:t>e</a:t>
            </a:r>
            <a:r>
              <a:rPr lang="en-US" dirty="0" smtClean="0">
                <a:solidFill>
                  <a:schemeClr val="tx1"/>
                </a:solidFill>
                <a:latin typeface="Andalus" pitchFamily="18" charset="-78"/>
                <a:cs typeface="Andalus" pitchFamily="18" charset="-78"/>
              </a:rPr>
              <a:t>pilepsy </a:t>
            </a:r>
            <a:r>
              <a:rPr lang="en-US" dirty="0">
                <a:solidFill>
                  <a:schemeClr val="tx1"/>
                </a:solidFill>
                <a:latin typeface="Andalus" pitchFamily="18" charset="-78"/>
                <a:cs typeface="Andalus" pitchFamily="18" charset="-78"/>
              </a:rPr>
              <a:t>accounts for 0.5 % of the global burden on economy and </a:t>
            </a:r>
            <a:r>
              <a:rPr lang="en-US" dirty="0" smtClean="0">
                <a:solidFill>
                  <a:schemeClr val="tx1"/>
                </a:solidFill>
                <a:latin typeface="Andalus" pitchFamily="18" charset="-78"/>
                <a:cs typeface="Andalus" pitchFamily="18" charset="-78"/>
              </a:rPr>
              <a:t>growth which is very huge amount as compared to other brain disorders. </a:t>
            </a:r>
          </a:p>
          <a:p>
            <a:pPr lvl="0"/>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r>
              <a:rPr lang="en-US" dirty="0">
                <a:solidFill>
                  <a:schemeClr val="tx1"/>
                </a:solidFill>
                <a:latin typeface="Andalus" pitchFamily="18" charset="-78"/>
                <a:cs typeface="Andalus" pitchFamily="18" charset="-78"/>
              </a:rPr>
              <a:t>In some </a:t>
            </a:r>
            <a:r>
              <a:rPr lang="en-US" dirty="0" smtClean="0">
                <a:solidFill>
                  <a:schemeClr val="tx1"/>
                </a:solidFill>
                <a:latin typeface="Andalus" pitchFamily="18" charset="-78"/>
                <a:cs typeface="Andalus" pitchFamily="18" charset="-78"/>
              </a:rPr>
              <a:t>underdeveloped countries such as India, </a:t>
            </a:r>
            <a:r>
              <a:rPr lang="en-US" dirty="0">
                <a:solidFill>
                  <a:schemeClr val="tx1"/>
                </a:solidFill>
                <a:latin typeface="Andalus" pitchFamily="18" charset="-78"/>
                <a:cs typeface="Andalus" pitchFamily="18" charset="-78"/>
              </a:rPr>
              <a:t>the cost per case was reported as 344 </a:t>
            </a:r>
            <a:r>
              <a:rPr lang="en-US" dirty="0" smtClean="0">
                <a:solidFill>
                  <a:schemeClr val="tx1"/>
                </a:solidFill>
                <a:latin typeface="Andalus" pitchFamily="18" charset="-78"/>
                <a:cs typeface="Andalus" pitchFamily="18" charset="-78"/>
              </a:rPr>
              <a:t>USD.</a:t>
            </a:r>
          </a:p>
          <a:p>
            <a:pPr lvl="0"/>
            <a:r>
              <a:rPr lang="en-US" dirty="0" smtClean="0">
                <a:solidFill>
                  <a:schemeClr val="tx1"/>
                </a:solidFill>
                <a:latin typeface="Andalus" pitchFamily="18" charset="-78"/>
                <a:cs typeface="Andalus" pitchFamily="18" charset="-78"/>
              </a:rPr>
              <a:t> </a:t>
            </a:r>
          </a:p>
          <a:p>
            <a:pPr marL="342900" lvl="0" indent="-342900">
              <a:buFont typeface="Wingdings" panose="05000000000000000000" pitchFamily="2" charset="2"/>
              <a:buChar char="Ø"/>
            </a:pPr>
            <a:r>
              <a:rPr lang="en-US" dirty="0" smtClean="0">
                <a:solidFill>
                  <a:schemeClr val="tx1"/>
                </a:solidFill>
                <a:latin typeface="Andalus" pitchFamily="18" charset="-78"/>
                <a:cs typeface="Andalus" pitchFamily="18" charset="-78"/>
              </a:rPr>
              <a:t>However, the social effects on the life of epileptic person are varied from country to country. It includes the restriction to marry, to go for restaurants, theatres and clubs and other public buildings etc.    </a:t>
            </a:r>
          </a:p>
          <a:p>
            <a:pPr lvl="0"/>
            <a:r>
              <a:rPr lang="en-US" dirty="0" smtClean="0">
                <a:solidFill>
                  <a:schemeClr val="tx1"/>
                </a:solidFill>
                <a:latin typeface="Andalus" pitchFamily="18" charset="-78"/>
                <a:cs typeface="Andalus" pitchFamily="18" charset="-78"/>
              </a:rPr>
              <a:t>   </a:t>
            </a: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lvl="0"/>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lvl="0"/>
            <a:r>
              <a:rPr lang="en-US" dirty="0" smtClean="0">
                <a:solidFill>
                  <a:schemeClr val="tx1"/>
                </a:solidFill>
                <a:latin typeface="Andalus" panose="02020603050405020304" pitchFamily="18" charset="-78"/>
                <a:cs typeface="Andalus" panose="02020603050405020304" pitchFamily="18" charset="-78"/>
              </a:rPr>
              <a:t> </a:t>
            </a: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Rectangle 5"/>
          <p:cNvSpPr>
            <a:spLocks noChangeArrowheads="1"/>
          </p:cNvSpPr>
          <p:nvPr/>
        </p:nvSpPr>
        <p:spPr bwMode="auto">
          <a:xfrm>
            <a:off x="0" y="5238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   </a:t>
            </a:r>
            <a:r>
              <a:rPr kumimoji="0" lang="en-US" sz="9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4003370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76964" cy="445099"/>
          </a:xfrm>
        </p:spPr>
        <p:txBody>
          <a:bodyPr/>
          <a:lstStyle/>
          <a:p>
            <a:r>
              <a:rPr lang="en-US" sz="4000" dirty="0" smtClean="0">
                <a:latin typeface="Andalus" pitchFamily="18" charset="-78"/>
                <a:cs typeface="Andalus" pitchFamily="18" charset="-78"/>
              </a:rPr>
              <a:t>     Healthcare applications </a:t>
            </a:r>
            <a:endParaRPr lang="en-US" sz="4000" dirty="0">
              <a:latin typeface="Andalus" pitchFamily="18" charset="-78"/>
              <a:cs typeface="Andalus" pitchFamily="18" charset="-78"/>
            </a:endParaRPr>
          </a:p>
        </p:txBody>
      </p:sp>
      <p:sp>
        <p:nvSpPr>
          <p:cNvPr id="4"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indent="-342900">
              <a:buFont typeface="Wingdings"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lvl="0"/>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r>
              <a:rPr lang="en-US" dirty="0" smtClean="0">
                <a:solidFill>
                  <a:schemeClr val="tx1"/>
                </a:solidFill>
                <a:latin typeface="Andalus" pitchFamily="18" charset="-78"/>
                <a:cs typeface="Andalus" pitchFamily="18" charset="-78"/>
              </a:rPr>
              <a:t>Epilepsy </a:t>
            </a:r>
            <a:r>
              <a:rPr lang="en-US" dirty="0">
                <a:solidFill>
                  <a:schemeClr val="tx1"/>
                </a:solidFill>
                <a:latin typeface="Andalus" pitchFamily="18" charset="-78"/>
                <a:cs typeface="Andalus" pitchFamily="18" charset="-78"/>
              </a:rPr>
              <a:t>can be treated by providing anti-epileptic drugs (AEDs) or by surgical </a:t>
            </a:r>
            <a:r>
              <a:rPr lang="en-US" dirty="0" smtClean="0">
                <a:solidFill>
                  <a:schemeClr val="tx1"/>
                </a:solidFill>
                <a:latin typeface="Andalus" pitchFamily="18" charset="-78"/>
                <a:cs typeface="Andalus" pitchFamily="18" charset="-78"/>
              </a:rPr>
              <a:t>therapy prior to which diagnoses is carried out by using neuroimaging techniques.</a:t>
            </a:r>
          </a:p>
          <a:p>
            <a:pPr lvl="0"/>
            <a:r>
              <a:rPr lang="en-US" dirty="0" smtClean="0">
                <a:solidFill>
                  <a:schemeClr val="tx1"/>
                </a:solidFill>
                <a:latin typeface="Andalus" pitchFamily="18" charset="-78"/>
                <a:cs typeface="Andalus" pitchFamily="18" charset="-78"/>
              </a:rPr>
              <a:t> </a:t>
            </a:r>
          </a:p>
          <a:p>
            <a:pPr marL="342900" lvl="0" indent="-342900">
              <a:buFont typeface="Wingdings" panose="05000000000000000000" pitchFamily="2" charset="2"/>
              <a:buChar char="Ø"/>
            </a:pPr>
            <a:r>
              <a:rPr lang="en-US" dirty="0">
                <a:solidFill>
                  <a:schemeClr val="tx1"/>
                </a:solidFill>
                <a:latin typeface="Andalus" pitchFamily="18" charset="-78"/>
                <a:cs typeface="Andalus" pitchFamily="18" charset="-78"/>
              </a:rPr>
              <a:t>Hence, brain source localization techniques are used to localize epileptogenic regions where the abnormal </a:t>
            </a:r>
            <a:r>
              <a:rPr lang="en-US" dirty="0" smtClean="0">
                <a:solidFill>
                  <a:schemeClr val="tx1"/>
                </a:solidFill>
                <a:latin typeface="Andalus" pitchFamily="18" charset="-78"/>
                <a:cs typeface="Andalus" pitchFamily="18" charset="-78"/>
              </a:rPr>
              <a:t>behavior </a:t>
            </a:r>
            <a:r>
              <a:rPr lang="en-US" dirty="0">
                <a:solidFill>
                  <a:schemeClr val="tx1"/>
                </a:solidFill>
                <a:latin typeface="Andalus" pitchFamily="18" charset="-78"/>
                <a:cs typeface="Andalus" pitchFamily="18" charset="-78"/>
              </a:rPr>
              <a:t>of neurons can be observed during a </a:t>
            </a:r>
            <a:r>
              <a:rPr lang="en-US" dirty="0" smtClean="0">
                <a:solidFill>
                  <a:schemeClr val="tx1"/>
                </a:solidFill>
                <a:latin typeface="Andalus" pitchFamily="18" charset="-78"/>
                <a:cs typeface="Andalus" pitchFamily="18" charset="-78"/>
              </a:rPr>
              <a:t>seizure. </a:t>
            </a:r>
          </a:p>
          <a:p>
            <a:pPr lvl="0"/>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r>
              <a:rPr lang="en-US" dirty="0">
                <a:solidFill>
                  <a:schemeClr val="tx1"/>
                </a:solidFill>
                <a:latin typeface="Andalus" pitchFamily="18" charset="-78"/>
                <a:cs typeface="Andalus" pitchFamily="18" charset="-78"/>
              </a:rPr>
              <a:t>Also, the localization information can help clinicians to operate brain </a:t>
            </a:r>
            <a:r>
              <a:rPr lang="en-US" dirty="0" smtClean="0">
                <a:solidFill>
                  <a:schemeClr val="tx1"/>
                </a:solidFill>
                <a:latin typeface="Andalus" pitchFamily="18" charset="-78"/>
                <a:cs typeface="Andalus" pitchFamily="18" charset="-78"/>
              </a:rPr>
              <a:t>tumor </a:t>
            </a:r>
            <a:r>
              <a:rPr lang="en-US" dirty="0">
                <a:solidFill>
                  <a:schemeClr val="tx1"/>
                </a:solidFill>
                <a:latin typeface="Andalus" pitchFamily="18" charset="-78"/>
                <a:cs typeface="Andalus" pitchFamily="18" charset="-78"/>
              </a:rPr>
              <a:t>as it is one of reasons behind secondary (or </a:t>
            </a:r>
            <a:r>
              <a:rPr lang="en-US" i="1" dirty="0">
                <a:solidFill>
                  <a:schemeClr val="tx1"/>
                </a:solidFill>
                <a:latin typeface="Andalus" pitchFamily="18" charset="-78"/>
                <a:cs typeface="Andalus" pitchFamily="18" charset="-78"/>
              </a:rPr>
              <a:t>symptomatic</a:t>
            </a:r>
            <a:r>
              <a:rPr lang="en-US" dirty="0">
                <a:solidFill>
                  <a:schemeClr val="tx1"/>
                </a:solidFill>
                <a:latin typeface="Andalus" pitchFamily="18" charset="-78"/>
                <a:cs typeface="Andalus" pitchFamily="18" charset="-78"/>
              </a:rPr>
              <a:t>) epilepsy. </a:t>
            </a:r>
            <a:r>
              <a:rPr lang="en-US" dirty="0" smtClean="0">
                <a:solidFill>
                  <a:schemeClr val="tx1"/>
                </a:solidFill>
                <a:latin typeface="Andalus" pitchFamily="18" charset="-78"/>
                <a:cs typeface="Andalus" pitchFamily="18" charset="-78"/>
              </a:rPr>
              <a:t>    </a:t>
            </a:r>
          </a:p>
          <a:p>
            <a:pPr lvl="0"/>
            <a:r>
              <a:rPr lang="en-US" dirty="0" smtClean="0">
                <a:solidFill>
                  <a:schemeClr val="tx1"/>
                </a:solidFill>
                <a:latin typeface="Andalus" pitchFamily="18" charset="-78"/>
                <a:cs typeface="Andalus" pitchFamily="18" charset="-78"/>
              </a:rPr>
              <a:t>   </a:t>
            </a: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lvl="0"/>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lvl="0"/>
            <a:r>
              <a:rPr lang="en-US" dirty="0" smtClean="0">
                <a:solidFill>
                  <a:schemeClr val="tx1"/>
                </a:solidFill>
                <a:latin typeface="Andalus" panose="02020603050405020304" pitchFamily="18" charset="-78"/>
                <a:cs typeface="Andalus" panose="02020603050405020304" pitchFamily="18" charset="-78"/>
              </a:rPr>
              <a:t> </a:t>
            </a: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Rectangle 5"/>
          <p:cNvSpPr>
            <a:spLocks noChangeArrowheads="1"/>
          </p:cNvSpPr>
          <p:nvPr/>
        </p:nvSpPr>
        <p:spPr bwMode="auto">
          <a:xfrm>
            <a:off x="0" y="5238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   </a:t>
            </a:r>
            <a:r>
              <a:rPr kumimoji="0" lang="en-US" sz="9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150465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76964" cy="445099"/>
          </a:xfrm>
        </p:spPr>
        <p:txBody>
          <a:bodyPr/>
          <a:lstStyle/>
          <a:p>
            <a:r>
              <a:rPr lang="en-US" sz="4000" dirty="0" smtClean="0">
                <a:latin typeface="Andalus" pitchFamily="18" charset="-78"/>
                <a:cs typeface="Andalus" pitchFamily="18" charset="-78"/>
              </a:rPr>
              <a:t>     Healthcare applications </a:t>
            </a:r>
            <a:endParaRPr lang="en-US" sz="4000" dirty="0">
              <a:latin typeface="Andalus" pitchFamily="18" charset="-78"/>
              <a:cs typeface="Andalus" pitchFamily="18" charset="-78"/>
            </a:endParaRPr>
          </a:p>
        </p:txBody>
      </p:sp>
      <p:sp>
        <p:nvSpPr>
          <p:cNvPr id="4"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indent="-342900">
              <a:buFont typeface="Wingdings"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lvl="0"/>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r>
              <a:rPr lang="en-US" dirty="0">
                <a:solidFill>
                  <a:schemeClr val="tx1"/>
                </a:solidFill>
                <a:latin typeface="Andalus" pitchFamily="18" charset="-78"/>
                <a:cs typeface="Andalus" pitchFamily="18" charset="-78"/>
              </a:rPr>
              <a:t>Another important brain disorder is schizophrenia which has affected more than 21-million peoples around the </a:t>
            </a:r>
            <a:r>
              <a:rPr lang="en-US" dirty="0" smtClean="0">
                <a:solidFill>
                  <a:schemeClr val="tx1"/>
                </a:solidFill>
                <a:latin typeface="Andalus" pitchFamily="18" charset="-78"/>
                <a:cs typeface="Andalus" pitchFamily="18" charset="-78"/>
              </a:rPr>
              <a:t>globe. </a:t>
            </a:r>
          </a:p>
          <a:p>
            <a:pPr lvl="0"/>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r>
              <a:rPr lang="en-US" dirty="0">
                <a:solidFill>
                  <a:schemeClr val="tx1"/>
                </a:solidFill>
                <a:latin typeface="Andalus" pitchFamily="18" charset="-78"/>
                <a:cs typeface="Andalus" pitchFamily="18" charset="-78"/>
              </a:rPr>
              <a:t>It is characterized by disruptions in thinking, affecting language, perception and losing the sense of </a:t>
            </a:r>
            <a:r>
              <a:rPr lang="en-US" dirty="0" smtClean="0">
                <a:solidFill>
                  <a:schemeClr val="tx1"/>
                </a:solidFill>
                <a:latin typeface="Andalus" pitchFamily="18" charset="-78"/>
                <a:cs typeface="Andalus" pitchFamily="18" charset="-78"/>
              </a:rPr>
              <a:t>self.</a:t>
            </a:r>
          </a:p>
          <a:p>
            <a:pPr lvl="0"/>
            <a:r>
              <a:rPr lang="en-US" dirty="0" smtClean="0">
                <a:solidFill>
                  <a:schemeClr val="tx1"/>
                </a:solidFill>
                <a:latin typeface="Andalus" pitchFamily="18" charset="-78"/>
                <a:cs typeface="Andalus" pitchFamily="18" charset="-78"/>
              </a:rPr>
              <a:t> </a:t>
            </a:r>
          </a:p>
          <a:p>
            <a:pPr marL="342900" lvl="0" indent="-342900">
              <a:buFont typeface="Wingdings" panose="05000000000000000000" pitchFamily="2" charset="2"/>
              <a:buChar char="Ø"/>
            </a:pPr>
            <a:r>
              <a:rPr lang="en-US" dirty="0">
                <a:solidFill>
                  <a:schemeClr val="tx1"/>
                </a:solidFill>
                <a:latin typeface="Andalus" pitchFamily="18" charset="-78"/>
                <a:cs typeface="Andalus" pitchFamily="18" charset="-78"/>
              </a:rPr>
              <a:t>This disorder grows in late adolescence or in early adulthood. The major drawback of this chronic disorder includes the drowsiness, dizziness with changing positions, blurred vision, rapid heartbeat, skin rashes and so </a:t>
            </a:r>
            <a:r>
              <a:rPr lang="en-US" dirty="0" smtClean="0">
                <a:solidFill>
                  <a:schemeClr val="tx1"/>
                </a:solidFill>
                <a:latin typeface="Andalus" pitchFamily="18" charset="-78"/>
                <a:cs typeface="Andalus" pitchFamily="18" charset="-78"/>
              </a:rPr>
              <a:t>forth.      </a:t>
            </a:r>
          </a:p>
          <a:p>
            <a:pPr lvl="0"/>
            <a:r>
              <a:rPr lang="en-US" dirty="0" smtClean="0">
                <a:solidFill>
                  <a:schemeClr val="tx1"/>
                </a:solidFill>
                <a:latin typeface="Andalus" pitchFamily="18" charset="-78"/>
                <a:cs typeface="Andalus" pitchFamily="18" charset="-78"/>
              </a:rPr>
              <a:t>   </a:t>
            </a: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lvl="0"/>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lvl="0"/>
            <a:r>
              <a:rPr lang="en-US" dirty="0" smtClean="0">
                <a:solidFill>
                  <a:schemeClr val="tx1"/>
                </a:solidFill>
                <a:latin typeface="Andalus" panose="02020603050405020304" pitchFamily="18" charset="-78"/>
                <a:cs typeface="Andalus" panose="02020603050405020304" pitchFamily="18" charset="-78"/>
              </a:rPr>
              <a:t> </a:t>
            </a: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Rectangle 5"/>
          <p:cNvSpPr>
            <a:spLocks noChangeArrowheads="1"/>
          </p:cNvSpPr>
          <p:nvPr/>
        </p:nvSpPr>
        <p:spPr bwMode="auto">
          <a:xfrm>
            <a:off x="0" y="5238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   </a:t>
            </a:r>
            <a:r>
              <a:rPr kumimoji="0" lang="en-US" sz="9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855004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76964" cy="445099"/>
          </a:xfrm>
        </p:spPr>
        <p:txBody>
          <a:bodyPr/>
          <a:lstStyle/>
          <a:p>
            <a:r>
              <a:rPr lang="en-US" sz="4000" dirty="0" smtClean="0">
                <a:latin typeface="Andalus" pitchFamily="18" charset="-78"/>
                <a:cs typeface="Andalus" pitchFamily="18" charset="-78"/>
              </a:rPr>
              <a:t>     Healthcare applications </a:t>
            </a:r>
            <a:endParaRPr lang="en-US" sz="4000" dirty="0">
              <a:latin typeface="Andalus" pitchFamily="18" charset="-78"/>
              <a:cs typeface="Andalus" pitchFamily="18" charset="-78"/>
            </a:endParaRPr>
          </a:p>
        </p:txBody>
      </p:sp>
      <p:sp>
        <p:nvSpPr>
          <p:cNvPr id="4"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indent="-342900">
              <a:buFont typeface="Wingdings"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lvl="0"/>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r>
              <a:rPr lang="en-US" dirty="0">
                <a:solidFill>
                  <a:schemeClr val="tx1"/>
                </a:solidFill>
                <a:latin typeface="Andalus" pitchFamily="18" charset="-78"/>
                <a:cs typeface="Andalus" pitchFamily="18" charset="-78"/>
              </a:rPr>
              <a:t>B</a:t>
            </a:r>
            <a:r>
              <a:rPr lang="en-US" dirty="0" smtClean="0">
                <a:solidFill>
                  <a:schemeClr val="tx1"/>
                </a:solidFill>
                <a:latin typeface="Andalus" pitchFamily="18" charset="-78"/>
                <a:cs typeface="Andalus" pitchFamily="18" charset="-78"/>
              </a:rPr>
              <a:t>rain </a:t>
            </a:r>
            <a:r>
              <a:rPr lang="en-US" dirty="0">
                <a:solidFill>
                  <a:schemeClr val="tx1"/>
                </a:solidFill>
                <a:latin typeface="Andalus" pitchFamily="18" charset="-78"/>
                <a:cs typeface="Andalus" pitchFamily="18" charset="-78"/>
              </a:rPr>
              <a:t>source localization methods such as LORETA and </a:t>
            </a:r>
            <a:r>
              <a:rPr lang="en-US" dirty="0" err="1">
                <a:solidFill>
                  <a:schemeClr val="tx1"/>
                </a:solidFill>
                <a:latin typeface="Andalus" pitchFamily="18" charset="-78"/>
                <a:cs typeface="Andalus" pitchFamily="18" charset="-78"/>
              </a:rPr>
              <a:t>sLORETA</a:t>
            </a:r>
            <a:r>
              <a:rPr lang="en-US" dirty="0">
                <a:solidFill>
                  <a:schemeClr val="tx1"/>
                </a:solidFill>
                <a:latin typeface="Andalus" pitchFamily="18" charset="-78"/>
                <a:cs typeface="Andalus" pitchFamily="18" charset="-78"/>
              </a:rPr>
              <a:t> are applied to determine the region of abnormality for schizophrenic patients</a:t>
            </a:r>
            <a:r>
              <a:rPr lang="en-US" dirty="0" smtClean="0">
                <a:solidFill>
                  <a:schemeClr val="tx1"/>
                </a:solidFill>
                <a:latin typeface="Andalus" pitchFamily="18" charset="-78"/>
                <a:cs typeface="Andalus" pitchFamily="18" charset="-78"/>
              </a:rPr>
              <a:t>.</a:t>
            </a:r>
          </a:p>
          <a:p>
            <a:pPr lvl="0"/>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r>
              <a:rPr lang="en-US" dirty="0">
                <a:solidFill>
                  <a:schemeClr val="tx1"/>
                </a:solidFill>
                <a:latin typeface="Andalus" pitchFamily="18" charset="-78"/>
                <a:cs typeface="Andalus" pitchFamily="18" charset="-78"/>
              </a:rPr>
              <a:t>These power maps were compared to show difference between schizophrenic and control subjects</a:t>
            </a:r>
            <a:r>
              <a:rPr lang="en-US" dirty="0" smtClean="0">
                <a:solidFill>
                  <a:schemeClr val="tx1"/>
                </a:solidFill>
                <a:latin typeface="Andalus" pitchFamily="18" charset="-78"/>
                <a:cs typeface="Andalus" pitchFamily="18" charset="-78"/>
              </a:rPr>
              <a:t>.</a:t>
            </a:r>
          </a:p>
          <a:p>
            <a:pPr marL="342900" lvl="0" indent="-342900">
              <a:buFont typeface="Wingdings" panose="05000000000000000000" pitchFamily="2" charset="2"/>
              <a:buChar char="Ø"/>
            </a:pPr>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r>
              <a:rPr lang="en-US" dirty="0">
                <a:solidFill>
                  <a:schemeClr val="tx1"/>
                </a:solidFill>
                <a:latin typeface="Andalus" pitchFamily="18" charset="-78"/>
                <a:cs typeface="Andalus" pitchFamily="18" charset="-78"/>
              </a:rPr>
              <a:t>In another </a:t>
            </a:r>
            <a:r>
              <a:rPr lang="en-US" dirty="0" smtClean="0">
                <a:solidFill>
                  <a:schemeClr val="tx1"/>
                </a:solidFill>
                <a:latin typeface="Andalus" pitchFamily="18" charset="-78"/>
                <a:cs typeface="Andalus" pitchFamily="18" charset="-78"/>
              </a:rPr>
              <a:t>study, </a:t>
            </a:r>
            <a:r>
              <a:rPr lang="en-US" dirty="0">
                <a:solidFill>
                  <a:schemeClr val="tx1"/>
                </a:solidFill>
                <a:latin typeface="Andalus" pitchFamily="18" charset="-78"/>
                <a:cs typeface="Andalus" pitchFamily="18" charset="-78"/>
              </a:rPr>
              <a:t>a low resolution source localization technique, </a:t>
            </a:r>
            <a:r>
              <a:rPr lang="en-US" dirty="0" err="1">
                <a:solidFill>
                  <a:schemeClr val="tx1"/>
                </a:solidFill>
                <a:latin typeface="Andalus" pitchFamily="18" charset="-78"/>
                <a:cs typeface="Andalus" pitchFamily="18" charset="-78"/>
              </a:rPr>
              <a:t>eLORETA</a:t>
            </a:r>
            <a:r>
              <a:rPr lang="en-US" dirty="0">
                <a:solidFill>
                  <a:schemeClr val="tx1"/>
                </a:solidFill>
                <a:latin typeface="Andalus" pitchFamily="18" charset="-78"/>
                <a:cs typeface="Andalus" pitchFamily="18" charset="-78"/>
              </a:rPr>
              <a:t> was used to define functional connectivity and source localization for schizophrenic subjects. </a:t>
            </a: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r>
              <a:rPr lang="en-US" dirty="0" smtClean="0">
                <a:solidFill>
                  <a:schemeClr val="tx1"/>
                </a:solidFill>
                <a:latin typeface="Andalus" pitchFamily="18" charset="-78"/>
                <a:cs typeface="Andalus" pitchFamily="18" charset="-78"/>
              </a:rPr>
              <a:t>Also</a:t>
            </a:r>
            <a:r>
              <a:rPr lang="en-US" dirty="0">
                <a:solidFill>
                  <a:schemeClr val="tx1"/>
                </a:solidFill>
                <a:latin typeface="Andalus" pitchFamily="18" charset="-78"/>
                <a:cs typeface="Andalus" pitchFamily="18" charset="-78"/>
              </a:rPr>
              <a:t>, </a:t>
            </a:r>
            <a:r>
              <a:rPr lang="en-US" dirty="0" smtClean="0">
                <a:solidFill>
                  <a:schemeClr val="tx1"/>
                </a:solidFill>
                <a:latin typeface="Andalus" pitchFamily="18" charset="-78"/>
                <a:cs typeface="Andalus" pitchFamily="18" charset="-78"/>
              </a:rPr>
              <a:t>BSS </a:t>
            </a:r>
            <a:r>
              <a:rPr lang="en-US" dirty="0">
                <a:solidFill>
                  <a:schemeClr val="tx1"/>
                </a:solidFill>
                <a:latin typeface="Andalus" pitchFamily="18" charset="-78"/>
                <a:cs typeface="Andalus" pitchFamily="18" charset="-78"/>
              </a:rPr>
              <a:t>techniques are used for localization of P300 sources in schizophrenia patients. </a:t>
            </a:r>
            <a:r>
              <a:rPr lang="en-US" dirty="0" smtClean="0">
                <a:solidFill>
                  <a:schemeClr val="tx1"/>
                </a:solidFill>
                <a:latin typeface="Andalus" pitchFamily="18" charset="-78"/>
                <a:cs typeface="Andalus" pitchFamily="18" charset="-78"/>
              </a:rPr>
              <a:t>      </a:t>
            </a:r>
          </a:p>
          <a:p>
            <a:pPr lvl="0"/>
            <a:r>
              <a:rPr lang="en-US" dirty="0" smtClean="0">
                <a:solidFill>
                  <a:schemeClr val="tx1"/>
                </a:solidFill>
                <a:latin typeface="Andalus" pitchFamily="18" charset="-78"/>
                <a:cs typeface="Andalus" pitchFamily="18" charset="-78"/>
              </a:rPr>
              <a:t>   </a:t>
            </a: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lvl="0"/>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lvl="0"/>
            <a:r>
              <a:rPr lang="en-US" dirty="0" smtClean="0">
                <a:solidFill>
                  <a:schemeClr val="tx1"/>
                </a:solidFill>
                <a:latin typeface="Andalus" panose="02020603050405020304" pitchFamily="18" charset="-78"/>
                <a:cs typeface="Andalus" panose="02020603050405020304" pitchFamily="18" charset="-78"/>
              </a:rPr>
              <a:t> </a:t>
            </a: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Rectangle 5"/>
          <p:cNvSpPr>
            <a:spLocks noChangeArrowheads="1"/>
          </p:cNvSpPr>
          <p:nvPr/>
        </p:nvSpPr>
        <p:spPr bwMode="auto">
          <a:xfrm>
            <a:off x="0" y="5238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   </a:t>
            </a:r>
            <a:r>
              <a:rPr kumimoji="0" lang="en-US" sz="9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664466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76964" cy="445099"/>
          </a:xfrm>
        </p:spPr>
        <p:txBody>
          <a:bodyPr/>
          <a:lstStyle/>
          <a:p>
            <a:r>
              <a:rPr lang="en-US" sz="4000" dirty="0" smtClean="0">
                <a:latin typeface="Andalus" pitchFamily="18" charset="-78"/>
                <a:cs typeface="Andalus" pitchFamily="18" charset="-78"/>
              </a:rPr>
              <a:t>     Healthcare applications </a:t>
            </a:r>
            <a:endParaRPr lang="en-US" sz="4000" dirty="0">
              <a:latin typeface="Andalus" pitchFamily="18" charset="-78"/>
              <a:cs typeface="Andalus" pitchFamily="18" charset="-78"/>
            </a:endParaRPr>
          </a:p>
        </p:txBody>
      </p:sp>
      <p:sp>
        <p:nvSpPr>
          <p:cNvPr id="4"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indent="-342900">
              <a:buFont typeface="Wingdings"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endParaRPr lang="en-US" dirty="0" smtClean="0">
              <a:solidFill>
                <a:schemeClr val="tx1"/>
              </a:solidFill>
              <a:latin typeface="Andalus" pitchFamily="18" charset="-78"/>
              <a:cs typeface="Andalus" pitchFamily="18" charset="-78"/>
            </a:endParaRPr>
          </a:p>
          <a:p>
            <a:pPr lvl="0"/>
            <a:endParaRPr lang="en-US" dirty="0" smtClean="0">
              <a:solidFill>
                <a:schemeClr val="tx1"/>
              </a:solidFill>
              <a:latin typeface="Andalus" pitchFamily="18" charset="-78"/>
              <a:cs typeface="Andalus" pitchFamily="18" charset="-78"/>
            </a:endParaRPr>
          </a:p>
          <a:p>
            <a:pPr lvl="0"/>
            <a:endParaRPr lang="en-US" dirty="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r>
              <a:rPr lang="en-US" dirty="0">
                <a:solidFill>
                  <a:schemeClr val="tx1"/>
                </a:solidFill>
                <a:latin typeface="Andalus" pitchFamily="18" charset="-78"/>
                <a:cs typeface="Andalus" pitchFamily="18" charset="-78"/>
              </a:rPr>
              <a:t>Depression is also one of the common brain disorders characterized by sadness, loss of interest or pleasure, guilt feeling, disturbed sleep or appetite etc</a:t>
            </a:r>
            <a:r>
              <a:rPr lang="en-US" dirty="0" smtClean="0">
                <a:solidFill>
                  <a:schemeClr val="tx1"/>
                </a:solidFill>
                <a:latin typeface="Andalus" pitchFamily="18" charset="-78"/>
                <a:cs typeface="Andalus" pitchFamily="18" charset="-78"/>
              </a:rPr>
              <a:t>.</a:t>
            </a:r>
          </a:p>
          <a:p>
            <a:pPr lvl="0"/>
            <a:endParaRPr lang="en-US" dirty="0" smtClean="0">
              <a:solidFill>
                <a:schemeClr val="tx1"/>
              </a:solidFill>
              <a:latin typeface="Andalus" pitchFamily="18" charset="-78"/>
              <a:cs typeface="Andalus" pitchFamily="18" charset="-78"/>
            </a:endParaRPr>
          </a:p>
          <a:p>
            <a:pPr marL="342900" lvl="0" indent="-342900">
              <a:buFont typeface="Wingdings" panose="05000000000000000000" pitchFamily="2" charset="2"/>
              <a:buChar char="Ø"/>
            </a:pPr>
            <a:r>
              <a:rPr lang="en-US" dirty="0">
                <a:solidFill>
                  <a:schemeClr val="tx1"/>
                </a:solidFill>
                <a:latin typeface="Andalus" pitchFamily="18" charset="-78"/>
                <a:cs typeface="Andalus" pitchFamily="18" charset="-78"/>
              </a:rPr>
              <a:t>It can be categorized as </a:t>
            </a:r>
            <a:r>
              <a:rPr lang="en-US" dirty="0" smtClean="0">
                <a:solidFill>
                  <a:schemeClr val="tx1"/>
                </a:solidFill>
                <a:latin typeface="Andalus" pitchFamily="18" charset="-78"/>
                <a:cs typeface="Andalus" pitchFamily="18" charset="-78"/>
              </a:rPr>
              <a:t>either mild </a:t>
            </a:r>
            <a:r>
              <a:rPr lang="en-US" dirty="0">
                <a:solidFill>
                  <a:schemeClr val="tx1"/>
                </a:solidFill>
                <a:latin typeface="Andalus" pitchFamily="18" charset="-78"/>
                <a:cs typeface="Andalus" pitchFamily="18" charset="-78"/>
              </a:rPr>
              <a:t>or severe. In the severe case, most cases are reported with suicidal </a:t>
            </a:r>
            <a:r>
              <a:rPr lang="en-US" dirty="0" smtClean="0">
                <a:solidFill>
                  <a:schemeClr val="tx1"/>
                </a:solidFill>
                <a:latin typeface="Andalus" pitchFamily="18" charset="-78"/>
                <a:cs typeface="Andalus" pitchFamily="18" charset="-78"/>
              </a:rPr>
              <a:t>attempts.</a:t>
            </a:r>
          </a:p>
          <a:p>
            <a:pPr lvl="0"/>
            <a:r>
              <a:rPr lang="en-US" dirty="0" smtClean="0">
                <a:solidFill>
                  <a:schemeClr val="tx1"/>
                </a:solidFill>
                <a:latin typeface="Andalus" pitchFamily="18" charset="-78"/>
                <a:cs typeface="Andalus" pitchFamily="18" charset="-78"/>
              </a:rPr>
              <a:t> </a:t>
            </a:r>
          </a:p>
          <a:p>
            <a:pPr marL="342900" lvl="0" indent="-342900">
              <a:buFont typeface="Wingdings" panose="05000000000000000000" pitchFamily="2" charset="2"/>
              <a:buChar char="Ø"/>
            </a:pPr>
            <a:r>
              <a:rPr lang="en-US" dirty="0">
                <a:solidFill>
                  <a:schemeClr val="tx1"/>
                </a:solidFill>
                <a:latin typeface="Andalus" pitchFamily="18" charset="-78"/>
                <a:cs typeface="Andalus" pitchFamily="18" charset="-78"/>
              </a:rPr>
              <a:t>It is reported in research works that brain source </a:t>
            </a:r>
            <a:r>
              <a:rPr lang="en-US" dirty="0" smtClean="0">
                <a:solidFill>
                  <a:schemeClr val="tx1"/>
                </a:solidFill>
                <a:latin typeface="Andalus" pitchFamily="18" charset="-78"/>
                <a:cs typeface="Andalus" pitchFamily="18" charset="-78"/>
              </a:rPr>
              <a:t>localization techniques </a:t>
            </a:r>
            <a:r>
              <a:rPr lang="en-US" dirty="0">
                <a:solidFill>
                  <a:schemeClr val="tx1"/>
                </a:solidFill>
                <a:latin typeface="Andalus" pitchFamily="18" charset="-78"/>
                <a:cs typeface="Andalus" pitchFamily="18" charset="-78"/>
              </a:rPr>
              <a:t>(such as LORETA) are applied to localize the position of region most affected by major depression disorder (MDD).</a:t>
            </a:r>
            <a:r>
              <a:rPr lang="en-US" dirty="0">
                <a:solidFill>
                  <a:schemeClr val="tx1"/>
                </a:solidFill>
              </a:rPr>
              <a:t> </a:t>
            </a:r>
            <a:r>
              <a:rPr lang="en-US" dirty="0" smtClean="0">
                <a:solidFill>
                  <a:schemeClr val="tx1"/>
                </a:solidFill>
                <a:latin typeface="Andalus" pitchFamily="18" charset="-78"/>
                <a:cs typeface="Andalus" pitchFamily="18" charset="-78"/>
              </a:rPr>
              <a:t>      </a:t>
            </a:r>
          </a:p>
          <a:p>
            <a:pPr lvl="0"/>
            <a:r>
              <a:rPr lang="en-US" dirty="0" smtClean="0">
                <a:solidFill>
                  <a:schemeClr val="tx1"/>
                </a:solidFill>
                <a:latin typeface="Andalus" pitchFamily="18" charset="-78"/>
                <a:cs typeface="Andalus" pitchFamily="18" charset="-78"/>
              </a:rPr>
              <a:t>   </a:t>
            </a: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lvl="0"/>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lvl="0"/>
            <a:r>
              <a:rPr lang="en-US" dirty="0" smtClean="0">
                <a:solidFill>
                  <a:schemeClr val="tx1"/>
                </a:solidFill>
                <a:latin typeface="Andalus" panose="02020603050405020304" pitchFamily="18" charset="-78"/>
                <a:cs typeface="Andalus" panose="02020603050405020304" pitchFamily="18" charset="-78"/>
              </a:rPr>
              <a:t> </a:t>
            </a: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Rectangle 5"/>
          <p:cNvSpPr>
            <a:spLocks noChangeArrowheads="1"/>
          </p:cNvSpPr>
          <p:nvPr/>
        </p:nvSpPr>
        <p:spPr bwMode="auto">
          <a:xfrm>
            <a:off x="0" y="5238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   </a:t>
            </a:r>
            <a:r>
              <a:rPr kumimoji="0" lang="en-US" sz="9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601023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76964" cy="445099"/>
          </a:xfrm>
        </p:spPr>
        <p:txBody>
          <a:bodyPr/>
          <a:lstStyle/>
          <a:p>
            <a:r>
              <a:rPr lang="en-US" sz="4000" dirty="0" smtClean="0">
                <a:latin typeface="Andalus" pitchFamily="18" charset="-78"/>
                <a:cs typeface="Andalus" pitchFamily="18" charset="-78"/>
              </a:rPr>
              <a:t>    Some Research outcomes </a:t>
            </a:r>
            <a:endParaRPr lang="en-US" sz="4000" dirty="0">
              <a:latin typeface="Andalus" pitchFamily="18" charset="-78"/>
              <a:cs typeface="Andalus" pitchFamily="18" charset="-78"/>
            </a:endParaRPr>
          </a:p>
        </p:txBody>
      </p:sp>
      <p:grpSp>
        <p:nvGrpSpPr>
          <p:cNvPr id="10" name="Group 9"/>
          <p:cNvGrpSpPr/>
          <p:nvPr/>
        </p:nvGrpSpPr>
        <p:grpSpPr>
          <a:xfrm>
            <a:off x="-14926" y="11784"/>
            <a:ext cx="9144000" cy="2338315"/>
            <a:chOff x="0" y="0"/>
            <a:chExt cx="9144000" cy="2338315"/>
          </a:xfrm>
        </p:grpSpPr>
        <p:sp>
          <p:nvSpPr>
            <p:cNvPr id="4" name="Title 1"/>
            <p:cNvSpPr txBox="1">
              <a:spLocks/>
            </p:cNvSpPr>
            <p:nvPr/>
          </p:nvSpPr>
          <p:spPr>
            <a:xfrm>
              <a:off x="91126" y="1893216"/>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lvl="0"/>
              <a:r>
                <a:rPr lang="en-US" b="1" i="1" dirty="0" smtClean="0">
                  <a:solidFill>
                    <a:schemeClr val="tx1"/>
                  </a:solidFill>
                  <a:latin typeface="Andalus" panose="02020603050405020304" pitchFamily="18" charset="-78"/>
                  <a:cs typeface="Andalus" panose="02020603050405020304" pitchFamily="18" charset="-78"/>
                </a:rPr>
                <a:t> </a:t>
              </a: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lvl="0"/>
              <a:endParaRPr lang="en-US" dirty="0">
                <a:solidFill>
                  <a:schemeClr val="tx1"/>
                </a:solidFill>
                <a:latin typeface="Andalus" panose="02020603050405020304" pitchFamily="18" charset="-78"/>
                <a:cs typeface="Andalus" panose="02020603050405020304" pitchFamily="18" charset="-78"/>
              </a:endParaRPr>
            </a:p>
            <a:p>
              <a:pPr lvl="0"/>
              <a:r>
                <a:rPr lang="en-US" dirty="0" smtClean="0">
                  <a:solidFill>
                    <a:schemeClr val="tx1"/>
                  </a:solidFill>
                  <a:latin typeface="Andalus" panose="02020603050405020304" pitchFamily="18" charset="-78"/>
                  <a:cs typeface="Andalus" panose="02020603050405020304" pitchFamily="18" charset="-78"/>
                </a:rPr>
                <a:t>  </a:t>
              </a:r>
            </a:p>
            <a:p>
              <a:pPr lvl="0"/>
              <a:endParaRPr lang="en-US" dirty="0" smtClean="0">
                <a:solidFill>
                  <a:schemeClr val="tx1"/>
                </a:solidFill>
                <a:latin typeface="Andalus" panose="02020603050405020304" pitchFamily="18" charset="-78"/>
                <a:cs typeface="Andalus" panose="02020603050405020304" pitchFamily="18" charset="-78"/>
              </a:endParaRPr>
            </a:p>
            <a:p>
              <a:endParaRPr lang="en-US" dirty="0" smtClean="0">
                <a:solidFill>
                  <a:schemeClr val="tx1"/>
                </a:solidFill>
                <a:latin typeface="Andalus" panose="02020603050405020304" pitchFamily="18" charset="-78"/>
                <a:cs typeface="Andalus" panose="02020603050405020304" pitchFamily="18" charset="-78"/>
              </a:endParaRPr>
            </a:p>
            <a:p>
              <a:pPr lvl="0"/>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p:txBody>
        </p:sp>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sp>
        <p:nvSpPr>
          <p:cNvPr id="11"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1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9"/>
          <p:cNvSpPr>
            <a:spLocks noChangeArrowheads="1"/>
          </p:cNvSpPr>
          <p:nvPr/>
        </p:nvSpPr>
        <p:spPr bwMode="auto">
          <a:xfrm>
            <a:off x="3581400" y="3048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13"/>
          <p:cNvSpPr>
            <a:spLocks noChangeArrowheads="1"/>
          </p:cNvSpPr>
          <p:nvPr/>
        </p:nvSpPr>
        <p:spPr bwMode="auto">
          <a:xfrm>
            <a:off x="3657600" y="397450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Rectangle 18"/>
          <p:cNvSpPr>
            <a:spLocks noChangeArrowheads="1"/>
          </p:cNvSpPr>
          <p:nvPr/>
        </p:nvSpPr>
        <p:spPr bwMode="auto">
          <a:xfrm>
            <a:off x="3962400" y="47365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Title 1"/>
          <p:cNvSpPr txBox="1">
            <a:spLocks/>
          </p:cNvSpPr>
          <p:nvPr/>
        </p:nvSpPr>
        <p:spPr>
          <a:xfrm>
            <a:off x="43206" y="12954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r>
              <a:rPr lang="en-US" sz="4000" dirty="0" smtClean="0">
                <a:latin typeface="Andalus" pitchFamily="18" charset="-78"/>
                <a:cs typeface="Andalus" pitchFamily="18" charset="-78"/>
              </a:rPr>
              <a:t> </a:t>
            </a:r>
            <a:r>
              <a:rPr lang="en-US" sz="4000" dirty="0" err="1" smtClean="0">
                <a:latin typeface="Andalus" pitchFamily="18" charset="-78"/>
                <a:cs typeface="Andalus" pitchFamily="18" charset="-78"/>
              </a:rPr>
              <a:t>tcomes</a:t>
            </a:r>
            <a:r>
              <a:rPr lang="en-US" sz="4000" dirty="0" smtClean="0">
                <a:latin typeface="Andalus" pitchFamily="18" charset="-78"/>
                <a:cs typeface="Andalus" pitchFamily="18" charset="-78"/>
              </a:rPr>
              <a:t> </a:t>
            </a:r>
            <a:endParaRPr lang="en-US" sz="4000" dirty="0">
              <a:latin typeface="Andalus" pitchFamily="18" charset="-78"/>
              <a:cs typeface="Andalus" pitchFamily="18" charset="-78"/>
            </a:endParaRPr>
          </a:p>
        </p:txBody>
      </p:sp>
      <p:pic>
        <p:nvPicPr>
          <p:cNvPr id="18" name="Picture 17"/>
          <p:cNvPicPr/>
          <p:nvPr/>
        </p:nvPicPr>
        <p:blipFill rotWithShape="1">
          <a:blip r:embed="rId2">
            <a:extLst>
              <a:ext uri="{28A0092B-C50C-407E-A947-70E740481C1C}">
                <a14:useLocalDpi xmlns:a14="http://schemas.microsoft.com/office/drawing/2010/main" val="0"/>
              </a:ext>
            </a:extLst>
          </a:blip>
          <a:srcRect t="19972" b="28525"/>
          <a:stretch/>
        </p:blipFill>
        <p:spPr bwMode="auto">
          <a:xfrm>
            <a:off x="-533400" y="1143000"/>
            <a:ext cx="4762500" cy="3352800"/>
          </a:xfrm>
          <a:prstGeom prst="rect">
            <a:avLst/>
          </a:prstGeom>
          <a:noFill/>
          <a:ln>
            <a:noFill/>
          </a:ln>
          <a:extLst>
            <a:ext uri="{53640926-AAD7-44D8-BBD7-CCE9431645EC}">
              <a14:shadowObscured xmlns:a14="http://schemas.microsoft.com/office/drawing/2010/main"/>
            </a:ext>
          </a:extLst>
        </p:spPr>
      </p:pic>
      <p:pic>
        <p:nvPicPr>
          <p:cNvPr id="20" name="Picture 19"/>
          <p:cNvPicPr/>
          <p:nvPr/>
        </p:nvPicPr>
        <p:blipFill rotWithShape="1">
          <a:blip r:embed="rId3">
            <a:extLst>
              <a:ext uri="{28A0092B-C50C-407E-A947-70E740481C1C}">
                <a14:useLocalDpi xmlns:a14="http://schemas.microsoft.com/office/drawing/2010/main" val="0"/>
              </a:ext>
            </a:extLst>
          </a:blip>
          <a:srcRect l="6931" r="6435" b="5136"/>
          <a:stretch/>
        </p:blipFill>
        <p:spPr bwMode="auto">
          <a:xfrm>
            <a:off x="3892550" y="1374775"/>
            <a:ext cx="4337050" cy="2889250"/>
          </a:xfrm>
          <a:prstGeom prst="rect">
            <a:avLst/>
          </a:prstGeom>
          <a:noFill/>
          <a:ln>
            <a:noFill/>
          </a:ln>
          <a:extLst>
            <a:ext uri="{53640926-AAD7-44D8-BBD7-CCE9431645EC}">
              <a14:shadowObscured xmlns:a14="http://schemas.microsoft.com/office/drawing/2010/main"/>
            </a:ext>
          </a:extLst>
        </p:spPr>
      </p:pic>
      <p:sp>
        <p:nvSpPr>
          <p:cNvPr id="21" name="Text Box 81"/>
          <p:cNvSpPr txBox="1"/>
          <p:nvPr/>
        </p:nvSpPr>
        <p:spPr>
          <a:xfrm>
            <a:off x="1582102" y="4876800"/>
            <a:ext cx="4760595" cy="243785"/>
          </a:xfrm>
          <a:prstGeom prst="rect">
            <a:avLst/>
          </a:prstGeom>
          <a:blipFill>
            <a:blip r:embed="rId4"/>
            <a:tile tx="0" ty="0" sx="100000" sy="100000" flip="none" algn="tl"/>
          </a:blipFill>
          <a:ln>
            <a:noFill/>
          </a:ln>
          <a:effectLst/>
        </p:spPr>
        <p:txBody>
          <a:bodyPr rot="0" spcFirstLastPara="0" vert="horz" wrap="square" lIns="0" tIns="0" rIns="0" bIns="0" numCol="1" spcCol="0" rtlCol="0" fromWordArt="0" anchor="t" anchorCtr="0" forceAA="0" compatLnSpc="1">
            <a:prstTxWarp prst="textNoShape">
              <a:avLst/>
            </a:prstTxWarp>
            <a:spAutoFit/>
          </a:bodyPr>
          <a:lstStyle/>
          <a:p>
            <a:pPr marL="0" marR="0" algn="ctr">
              <a:lnSpc>
                <a:spcPct val="150000"/>
              </a:lnSpc>
              <a:spcBef>
                <a:spcPts val="0"/>
              </a:spcBef>
              <a:spcAft>
                <a:spcPts val="0"/>
              </a:spcAft>
            </a:pPr>
            <a:r>
              <a:rPr lang="en-US" sz="1200" b="0" dirty="0" smtClean="0">
                <a:effectLst/>
                <a:latin typeface="Times New Roman"/>
                <a:ea typeface="Times New Roman"/>
              </a:rPr>
              <a:t> </a:t>
            </a:r>
            <a:r>
              <a:rPr lang="en-US" sz="1200" b="0" dirty="0">
                <a:effectLst/>
                <a:latin typeface="Times New Roman"/>
                <a:ea typeface="Times New Roman"/>
              </a:rPr>
              <a:t>Generated source </a:t>
            </a:r>
            <a:r>
              <a:rPr lang="en-US" sz="1200" b="0" dirty="0" smtClean="0">
                <a:effectLst/>
                <a:latin typeface="Times New Roman"/>
                <a:ea typeface="Times New Roman"/>
              </a:rPr>
              <a:t>activity at </a:t>
            </a:r>
            <a:r>
              <a:rPr lang="en-US" sz="1200" b="0" dirty="0">
                <a:effectLst/>
                <a:latin typeface="Times New Roman"/>
                <a:ea typeface="Times New Roman"/>
              </a:rPr>
              <a:t>SNR=5dB</a:t>
            </a:r>
            <a:endParaRPr lang="en-US" sz="1200" b="1" dirty="0">
              <a:effectLst/>
              <a:latin typeface="Times New Roman"/>
              <a:ea typeface="Times New Roman"/>
            </a:endParaRPr>
          </a:p>
        </p:txBody>
      </p:sp>
    </p:spTree>
    <p:extLst>
      <p:ext uri="{BB962C8B-B14F-4D97-AF65-F5344CB8AC3E}">
        <p14:creationId xmlns:p14="http://schemas.microsoft.com/office/powerpoint/2010/main" val="1470750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76964" cy="445099"/>
          </a:xfrm>
        </p:spPr>
        <p:txBody>
          <a:bodyPr/>
          <a:lstStyle/>
          <a:p>
            <a:r>
              <a:rPr lang="en-US" sz="4000" dirty="0" smtClean="0">
                <a:latin typeface="Andalus" pitchFamily="18" charset="-78"/>
                <a:cs typeface="Andalus" pitchFamily="18" charset="-78"/>
              </a:rPr>
              <a:t>    Some Research outcomes </a:t>
            </a:r>
            <a:endParaRPr lang="en-US" sz="4000" dirty="0">
              <a:latin typeface="Andalus" pitchFamily="18" charset="-78"/>
              <a:cs typeface="Andalus" pitchFamily="18" charset="-78"/>
            </a:endParaRPr>
          </a:p>
        </p:txBody>
      </p:sp>
      <p:grpSp>
        <p:nvGrpSpPr>
          <p:cNvPr id="10" name="Group 9"/>
          <p:cNvGrpSpPr/>
          <p:nvPr/>
        </p:nvGrpSpPr>
        <p:grpSpPr>
          <a:xfrm>
            <a:off x="-14926" y="11784"/>
            <a:ext cx="9144000" cy="2338315"/>
            <a:chOff x="0" y="0"/>
            <a:chExt cx="9144000" cy="2338315"/>
          </a:xfrm>
        </p:grpSpPr>
        <p:sp>
          <p:nvSpPr>
            <p:cNvPr id="4" name="Title 1"/>
            <p:cNvSpPr txBox="1">
              <a:spLocks/>
            </p:cNvSpPr>
            <p:nvPr/>
          </p:nvSpPr>
          <p:spPr>
            <a:xfrm>
              <a:off x="91126" y="1893216"/>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lvl="0"/>
              <a:r>
                <a:rPr lang="en-US" b="1" i="1" dirty="0" smtClean="0">
                  <a:solidFill>
                    <a:schemeClr val="tx1"/>
                  </a:solidFill>
                  <a:latin typeface="Andalus" panose="02020603050405020304" pitchFamily="18" charset="-78"/>
                  <a:cs typeface="Andalus" panose="02020603050405020304" pitchFamily="18" charset="-78"/>
                </a:rPr>
                <a:t> </a:t>
              </a:r>
              <a:endParaRPr lang="en-US" dirty="0" smtClean="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lvl="0"/>
              <a:endParaRPr lang="en-US" dirty="0">
                <a:solidFill>
                  <a:schemeClr val="tx1"/>
                </a:solidFill>
                <a:latin typeface="Andalus" panose="02020603050405020304" pitchFamily="18" charset="-78"/>
                <a:cs typeface="Andalus" panose="02020603050405020304" pitchFamily="18" charset="-78"/>
              </a:endParaRPr>
            </a:p>
            <a:p>
              <a:pPr lvl="0"/>
              <a:r>
                <a:rPr lang="en-US" dirty="0" smtClean="0">
                  <a:solidFill>
                    <a:schemeClr val="tx1"/>
                  </a:solidFill>
                  <a:latin typeface="Andalus" panose="02020603050405020304" pitchFamily="18" charset="-78"/>
                  <a:cs typeface="Andalus" panose="02020603050405020304" pitchFamily="18" charset="-78"/>
                </a:rPr>
                <a:t>  </a:t>
              </a:r>
            </a:p>
            <a:p>
              <a:pPr lvl="0"/>
              <a:endParaRPr lang="en-US" dirty="0" smtClean="0">
                <a:solidFill>
                  <a:schemeClr val="tx1"/>
                </a:solidFill>
                <a:latin typeface="Andalus" panose="02020603050405020304" pitchFamily="18" charset="-78"/>
                <a:cs typeface="Andalus" panose="02020603050405020304" pitchFamily="18" charset="-78"/>
              </a:endParaRPr>
            </a:p>
            <a:p>
              <a:endParaRPr lang="en-US" dirty="0" smtClean="0">
                <a:solidFill>
                  <a:schemeClr val="tx1"/>
                </a:solidFill>
                <a:latin typeface="Andalus" panose="02020603050405020304" pitchFamily="18" charset="-78"/>
                <a:cs typeface="Andalus" panose="02020603050405020304" pitchFamily="18" charset="-78"/>
              </a:endParaRPr>
            </a:p>
            <a:p>
              <a:pPr lvl="0"/>
              <a:endParaRPr lang="en-US" dirty="0">
                <a:solidFill>
                  <a:schemeClr val="tx1"/>
                </a:solidFill>
                <a:latin typeface="Andalus" panose="02020603050405020304" pitchFamily="18" charset="-78"/>
                <a:cs typeface="Andalus" panose="02020603050405020304" pitchFamily="18" charset="-78"/>
              </a:endParaRPr>
            </a:p>
            <a:p>
              <a:pPr marL="342900" lvl="0" indent="-342900">
                <a:buFont typeface="Wingdings" panose="05000000000000000000"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p:txBody>
        </p:sp>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sp>
        <p:nvSpPr>
          <p:cNvPr id="11"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1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9"/>
          <p:cNvSpPr>
            <a:spLocks noChangeArrowheads="1"/>
          </p:cNvSpPr>
          <p:nvPr/>
        </p:nvSpPr>
        <p:spPr bwMode="auto">
          <a:xfrm>
            <a:off x="3581400" y="3048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13"/>
          <p:cNvSpPr>
            <a:spLocks noChangeArrowheads="1"/>
          </p:cNvSpPr>
          <p:nvPr/>
        </p:nvSpPr>
        <p:spPr bwMode="auto">
          <a:xfrm>
            <a:off x="3657600" y="397450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Rectangle 18"/>
          <p:cNvSpPr>
            <a:spLocks noChangeArrowheads="1"/>
          </p:cNvSpPr>
          <p:nvPr/>
        </p:nvSpPr>
        <p:spPr bwMode="auto">
          <a:xfrm>
            <a:off x="3962400" y="47365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Title 1"/>
          <p:cNvSpPr txBox="1">
            <a:spLocks/>
          </p:cNvSpPr>
          <p:nvPr/>
        </p:nvSpPr>
        <p:spPr>
          <a:xfrm>
            <a:off x="43206" y="12954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r>
              <a:rPr lang="en-US" sz="4000" dirty="0" smtClean="0">
                <a:latin typeface="Andalus" pitchFamily="18" charset="-78"/>
                <a:cs typeface="Andalus" pitchFamily="18" charset="-78"/>
              </a:rPr>
              <a:t> </a:t>
            </a:r>
            <a:endParaRPr lang="en-US" sz="4000" dirty="0">
              <a:latin typeface="Andalus" pitchFamily="18" charset="-78"/>
              <a:cs typeface="Andalus" pitchFamily="18" charset="-78"/>
            </a:endParaRPr>
          </a:p>
        </p:txBody>
      </p:sp>
      <p:pic>
        <p:nvPicPr>
          <p:cNvPr id="22" name="Picture 21"/>
          <p:cNvPicPr/>
          <p:nvPr/>
        </p:nvPicPr>
        <p:blipFill rotWithShape="1">
          <a:blip r:embed="rId2">
            <a:extLst>
              <a:ext uri="{28A0092B-C50C-407E-A947-70E740481C1C}">
                <a14:useLocalDpi xmlns:a14="http://schemas.microsoft.com/office/drawing/2010/main" val="0"/>
              </a:ext>
            </a:extLst>
          </a:blip>
          <a:srcRect t="61055" b="11684"/>
          <a:stretch/>
        </p:blipFill>
        <p:spPr bwMode="auto">
          <a:xfrm>
            <a:off x="-823183" y="1318967"/>
            <a:ext cx="4761230" cy="1776730"/>
          </a:xfrm>
          <a:prstGeom prst="rect">
            <a:avLst/>
          </a:prstGeom>
          <a:noFill/>
          <a:ln>
            <a:noFill/>
          </a:ln>
          <a:extLst>
            <a:ext uri="{53640926-AAD7-44D8-BBD7-CCE9431645EC}">
              <a14:shadowObscured xmlns:a14="http://schemas.microsoft.com/office/drawing/2010/main"/>
            </a:ext>
          </a:extLst>
        </p:spPr>
      </p:pic>
      <p:pic>
        <p:nvPicPr>
          <p:cNvPr id="23" name="Picture 22"/>
          <p:cNvPicPr/>
          <p:nvPr/>
        </p:nvPicPr>
        <p:blipFill rotWithShape="1">
          <a:blip r:embed="rId3">
            <a:extLst>
              <a:ext uri="{28A0092B-C50C-407E-A947-70E740481C1C}">
                <a14:useLocalDpi xmlns:a14="http://schemas.microsoft.com/office/drawing/2010/main" val="0"/>
              </a:ext>
            </a:extLst>
          </a:blip>
          <a:srcRect t="60804" b="11055"/>
          <a:stretch/>
        </p:blipFill>
        <p:spPr bwMode="auto">
          <a:xfrm>
            <a:off x="2590800" y="1269346"/>
            <a:ext cx="4761230" cy="1716405"/>
          </a:xfrm>
          <a:prstGeom prst="rect">
            <a:avLst/>
          </a:prstGeom>
          <a:noFill/>
          <a:ln>
            <a:noFill/>
          </a:ln>
          <a:extLst>
            <a:ext uri="{53640926-AAD7-44D8-BBD7-CCE9431645EC}">
              <a14:shadowObscured xmlns:a14="http://schemas.microsoft.com/office/drawing/2010/main"/>
            </a:ext>
          </a:extLst>
        </p:spPr>
      </p:pic>
      <p:pic>
        <p:nvPicPr>
          <p:cNvPr id="24" name="Picture 23"/>
          <p:cNvPicPr/>
          <p:nvPr/>
        </p:nvPicPr>
        <p:blipFill rotWithShape="1">
          <a:blip r:embed="rId3">
            <a:extLst>
              <a:ext uri="{28A0092B-C50C-407E-A947-70E740481C1C}">
                <a14:useLocalDpi xmlns:a14="http://schemas.microsoft.com/office/drawing/2010/main" val="0"/>
              </a:ext>
            </a:extLst>
          </a:blip>
          <a:srcRect t="60804" b="11055"/>
          <a:stretch/>
        </p:blipFill>
        <p:spPr bwMode="auto">
          <a:xfrm>
            <a:off x="2560948" y="1333893"/>
            <a:ext cx="4761230" cy="1716405"/>
          </a:xfrm>
          <a:prstGeom prst="rect">
            <a:avLst/>
          </a:prstGeom>
          <a:noFill/>
          <a:ln>
            <a:noFill/>
          </a:ln>
          <a:extLst>
            <a:ext uri="{53640926-AAD7-44D8-BBD7-CCE9431645EC}">
              <a14:shadowObscured xmlns:a14="http://schemas.microsoft.com/office/drawing/2010/main"/>
            </a:ext>
          </a:extLst>
        </p:spPr>
      </p:pic>
      <p:sp>
        <p:nvSpPr>
          <p:cNvPr id="25" name="Text Box 81"/>
          <p:cNvSpPr txBox="1"/>
          <p:nvPr/>
        </p:nvSpPr>
        <p:spPr>
          <a:xfrm>
            <a:off x="381001" y="3505200"/>
            <a:ext cx="1752600" cy="243785"/>
          </a:xfrm>
          <a:prstGeom prst="rect">
            <a:avLst/>
          </a:prstGeom>
          <a:blipFill>
            <a:blip r:embed="rId4"/>
            <a:tile tx="0" ty="0" sx="100000" sy="100000" flip="none" algn="tl"/>
          </a:blipFill>
          <a:ln>
            <a:noFill/>
          </a:ln>
          <a:effectLst/>
        </p:spPr>
        <p:txBody>
          <a:bodyPr rot="0" spcFirstLastPara="0" vert="horz" wrap="square" lIns="0" tIns="0" rIns="0" bIns="0" numCol="1" spcCol="0" rtlCol="0" fromWordArt="0" anchor="t" anchorCtr="0" forceAA="0" compatLnSpc="1">
            <a:prstTxWarp prst="textNoShape">
              <a:avLst/>
            </a:prstTxWarp>
            <a:spAutoFit/>
          </a:bodyPr>
          <a:lstStyle/>
          <a:p>
            <a:pPr marL="0" marR="0" algn="ctr">
              <a:lnSpc>
                <a:spcPct val="150000"/>
              </a:lnSpc>
              <a:spcBef>
                <a:spcPts val="0"/>
              </a:spcBef>
              <a:spcAft>
                <a:spcPts val="0"/>
              </a:spcAft>
            </a:pPr>
            <a:r>
              <a:rPr lang="en-US" sz="1200" b="0" dirty="0" smtClean="0">
                <a:effectLst/>
                <a:latin typeface="Times New Roman"/>
                <a:ea typeface="Times New Roman"/>
              </a:rPr>
              <a:t> MSP results</a:t>
            </a:r>
            <a:endParaRPr lang="en-US" sz="1200" b="1" dirty="0">
              <a:effectLst/>
              <a:latin typeface="Times New Roman"/>
              <a:ea typeface="Times New Roman"/>
            </a:endParaRPr>
          </a:p>
        </p:txBody>
      </p:sp>
      <p:sp>
        <p:nvSpPr>
          <p:cNvPr id="26" name="Text Box 81"/>
          <p:cNvSpPr txBox="1"/>
          <p:nvPr/>
        </p:nvSpPr>
        <p:spPr>
          <a:xfrm>
            <a:off x="3276600" y="3471986"/>
            <a:ext cx="2743199" cy="276999"/>
          </a:xfrm>
          <a:prstGeom prst="rect">
            <a:avLst/>
          </a:prstGeom>
          <a:blipFill>
            <a:blip r:embed="rId4"/>
            <a:tile tx="0" ty="0" sx="100000" sy="100000" flip="none" algn="tl"/>
          </a:blipFill>
          <a:ln>
            <a:noFill/>
          </a:ln>
          <a:effectLst/>
        </p:spPr>
        <p:txBody>
          <a:bodyPr rot="0" spcFirstLastPara="0" vert="horz" wrap="square" lIns="0" tIns="0" rIns="0" bIns="0" numCol="1" spcCol="0" rtlCol="0" fromWordArt="0" anchor="t" anchorCtr="0" forceAA="0" compatLnSpc="1">
            <a:prstTxWarp prst="textNoShape">
              <a:avLst/>
            </a:prstTxWarp>
            <a:spAutoFit/>
          </a:bodyPr>
          <a:lstStyle/>
          <a:p>
            <a:pPr marL="0" marR="0" algn="ctr">
              <a:lnSpc>
                <a:spcPct val="150000"/>
              </a:lnSpc>
              <a:spcBef>
                <a:spcPts val="0"/>
              </a:spcBef>
              <a:spcAft>
                <a:spcPts val="0"/>
              </a:spcAft>
            </a:pPr>
            <a:r>
              <a:rPr lang="en-US" sz="1200" b="0" dirty="0" smtClean="0">
                <a:effectLst/>
                <a:latin typeface="Times New Roman"/>
                <a:ea typeface="Times New Roman"/>
              </a:rPr>
              <a:t> LORETA results</a:t>
            </a:r>
            <a:endParaRPr lang="en-US" sz="1200" b="1" dirty="0">
              <a:effectLst/>
              <a:latin typeface="Times New Roman"/>
              <a:ea typeface="Times New Roman"/>
            </a:endParaRPr>
          </a:p>
        </p:txBody>
      </p:sp>
      <p:pic>
        <p:nvPicPr>
          <p:cNvPr id="27" name="Picture 26"/>
          <p:cNvPicPr/>
          <p:nvPr/>
        </p:nvPicPr>
        <p:blipFill rotWithShape="1">
          <a:blip r:embed="rId5">
            <a:extLst>
              <a:ext uri="{28A0092B-C50C-407E-A947-70E740481C1C}">
                <a14:useLocalDpi xmlns:a14="http://schemas.microsoft.com/office/drawing/2010/main" val="0"/>
              </a:ext>
            </a:extLst>
          </a:blip>
          <a:srcRect t="61055" b="11558"/>
          <a:stretch/>
        </p:blipFill>
        <p:spPr bwMode="auto">
          <a:xfrm>
            <a:off x="2001073" y="4114800"/>
            <a:ext cx="4761230" cy="1776730"/>
          </a:xfrm>
          <a:prstGeom prst="rect">
            <a:avLst/>
          </a:prstGeom>
          <a:noFill/>
          <a:ln>
            <a:noFill/>
          </a:ln>
          <a:extLst>
            <a:ext uri="{53640926-AAD7-44D8-BBD7-CCE9431645EC}">
              <a14:shadowObscured xmlns:a14="http://schemas.microsoft.com/office/drawing/2010/main"/>
            </a:ext>
          </a:extLst>
        </p:spPr>
      </p:pic>
      <p:sp>
        <p:nvSpPr>
          <p:cNvPr id="28" name="Text Box 81"/>
          <p:cNvSpPr txBox="1"/>
          <p:nvPr/>
        </p:nvSpPr>
        <p:spPr>
          <a:xfrm>
            <a:off x="3276600" y="6248400"/>
            <a:ext cx="2743199" cy="276999"/>
          </a:xfrm>
          <a:prstGeom prst="rect">
            <a:avLst/>
          </a:prstGeom>
          <a:blipFill>
            <a:blip r:embed="rId4"/>
            <a:tile tx="0" ty="0" sx="100000" sy="100000" flip="none" algn="tl"/>
          </a:blipFill>
          <a:ln>
            <a:noFill/>
          </a:ln>
          <a:effectLst/>
        </p:spPr>
        <p:txBody>
          <a:bodyPr rot="0" spcFirstLastPara="0" vert="horz" wrap="square" lIns="0" tIns="0" rIns="0" bIns="0" numCol="1" spcCol="0" rtlCol="0" fromWordArt="0" anchor="t" anchorCtr="0" forceAA="0" compatLnSpc="1">
            <a:prstTxWarp prst="textNoShape">
              <a:avLst/>
            </a:prstTxWarp>
            <a:spAutoFit/>
          </a:bodyPr>
          <a:lstStyle/>
          <a:p>
            <a:pPr marL="0" marR="0" algn="ctr">
              <a:lnSpc>
                <a:spcPct val="150000"/>
              </a:lnSpc>
              <a:spcBef>
                <a:spcPts val="0"/>
              </a:spcBef>
              <a:spcAft>
                <a:spcPts val="0"/>
              </a:spcAft>
            </a:pPr>
            <a:r>
              <a:rPr lang="en-US" sz="1200" b="0" dirty="0" smtClean="0">
                <a:effectLst/>
                <a:latin typeface="Times New Roman"/>
                <a:ea typeface="Times New Roman"/>
              </a:rPr>
              <a:t> MNE results</a:t>
            </a:r>
            <a:endParaRPr lang="en-US" sz="1200" b="1" dirty="0">
              <a:effectLst/>
              <a:latin typeface="Times New Roman"/>
              <a:ea typeface="Times New Roman"/>
            </a:endParaRPr>
          </a:p>
        </p:txBody>
      </p:sp>
      <p:pic>
        <p:nvPicPr>
          <p:cNvPr id="29" name="Picture 28"/>
          <p:cNvPicPr/>
          <p:nvPr/>
        </p:nvPicPr>
        <p:blipFill rotWithShape="1">
          <a:blip r:embed="rId6">
            <a:extLst>
              <a:ext uri="{28A0092B-C50C-407E-A947-70E740481C1C}">
                <a14:useLocalDpi xmlns:a14="http://schemas.microsoft.com/office/drawing/2010/main" val="0"/>
              </a:ext>
            </a:extLst>
          </a:blip>
          <a:srcRect t="61268" b="11557"/>
          <a:stretch/>
        </p:blipFill>
        <p:spPr bwMode="auto">
          <a:xfrm>
            <a:off x="5181600" y="1333893"/>
            <a:ext cx="4754880" cy="1863090"/>
          </a:xfrm>
          <a:prstGeom prst="rect">
            <a:avLst/>
          </a:prstGeom>
          <a:noFill/>
          <a:ln>
            <a:noFill/>
          </a:ln>
          <a:extLst>
            <a:ext uri="{53640926-AAD7-44D8-BBD7-CCE9431645EC}">
              <a14:shadowObscured xmlns:a14="http://schemas.microsoft.com/office/drawing/2010/main"/>
            </a:ext>
          </a:extLst>
        </p:spPr>
      </p:pic>
      <p:sp>
        <p:nvSpPr>
          <p:cNvPr id="30" name="Text Box 81"/>
          <p:cNvSpPr txBox="1"/>
          <p:nvPr/>
        </p:nvSpPr>
        <p:spPr>
          <a:xfrm>
            <a:off x="6385875" y="3488592"/>
            <a:ext cx="2743199" cy="243785"/>
          </a:xfrm>
          <a:prstGeom prst="rect">
            <a:avLst/>
          </a:prstGeom>
          <a:blipFill>
            <a:blip r:embed="rId4"/>
            <a:tile tx="0" ty="0" sx="100000" sy="100000" flip="none" algn="tl"/>
          </a:blipFill>
          <a:ln>
            <a:noFill/>
          </a:ln>
          <a:effectLst/>
        </p:spPr>
        <p:txBody>
          <a:bodyPr rot="0" spcFirstLastPara="0" vert="horz" wrap="square" lIns="0" tIns="0" rIns="0" bIns="0" numCol="1" spcCol="0" rtlCol="0" fromWordArt="0" anchor="t" anchorCtr="0" forceAA="0" compatLnSpc="1">
            <a:prstTxWarp prst="textNoShape">
              <a:avLst/>
            </a:prstTxWarp>
            <a:spAutoFit/>
          </a:bodyPr>
          <a:lstStyle/>
          <a:p>
            <a:pPr marL="0" marR="0" algn="ctr">
              <a:lnSpc>
                <a:spcPct val="150000"/>
              </a:lnSpc>
              <a:spcBef>
                <a:spcPts val="0"/>
              </a:spcBef>
              <a:spcAft>
                <a:spcPts val="0"/>
              </a:spcAft>
            </a:pPr>
            <a:r>
              <a:rPr lang="en-US" sz="1200" b="0" dirty="0" smtClean="0">
                <a:effectLst/>
                <a:latin typeface="Times New Roman"/>
                <a:ea typeface="Times New Roman"/>
              </a:rPr>
              <a:t> OP-MSP results</a:t>
            </a:r>
            <a:endParaRPr lang="en-US" sz="1200" b="1" dirty="0">
              <a:effectLst/>
              <a:latin typeface="Times New Roman"/>
              <a:ea typeface="Times New Roman"/>
            </a:endParaRPr>
          </a:p>
        </p:txBody>
      </p:sp>
    </p:spTree>
    <p:extLst>
      <p:ext uri="{BB962C8B-B14F-4D97-AF65-F5344CB8AC3E}">
        <p14:creationId xmlns:p14="http://schemas.microsoft.com/office/powerpoint/2010/main" val="3298009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76964" cy="445099"/>
          </a:xfrm>
        </p:spPr>
        <p:txBody>
          <a:bodyPr/>
          <a:lstStyle/>
          <a:p>
            <a:r>
              <a:rPr lang="en-US" sz="4000" dirty="0" smtClean="0">
                <a:latin typeface="Andalus" pitchFamily="18" charset="-78"/>
                <a:cs typeface="Andalus" pitchFamily="18" charset="-78"/>
              </a:rPr>
              <a:t>     Conclusion</a:t>
            </a:r>
            <a:endParaRPr lang="en-US" sz="4000" dirty="0">
              <a:latin typeface="Andalus" pitchFamily="18" charset="-78"/>
              <a:cs typeface="Andalus" pitchFamily="18" charset="-78"/>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Rectangle 5"/>
          <p:cNvSpPr>
            <a:spLocks noChangeArrowheads="1"/>
          </p:cNvSpPr>
          <p:nvPr/>
        </p:nvSpPr>
        <p:spPr bwMode="auto">
          <a:xfrm>
            <a:off x="0" y="5238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   </a:t>
            </a:r>
            <a:r>
              <a:rPr kumimoji="0" lang="en-US" sz="9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9" name="Title 1"/>
          <p:cNvSpPr txBox="1">
            <a:spLocks/>
          </p:cNvSpPr>
          <p:nvPr/>
        </p:nvSpPr>
        <p:spPr>
          <a:xfrm>
            <a:off x="76200" y="12954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r>
              <a:rPr lang="en-US" dirty="0" smtClean="0">
                <a:solidFill>
                  <a:schemeClr val="tx1"/>
                </a:solidFill>
                <a:latin typeface="Andalus" pitchFamily="18" charset="-78"/>
                <a:cs typeface="Andalus" pitchFamily="18" charset="-78"/>
              </a:rPr>
              <a:t>     </a:t>
            </a:r>
          </a:p>
          <a:p>
            <a:endParaRPr lang="en-US" dirty="0">
              <a:solidFill>
                <a:schemeClr val="tx1"/>
              </a:solidFill>
              <a:latin typeface="Andalus" pitchFamily="18" charset="-78"/>
              <a:cs typeface="Andalus" pitchFamily="18" charset="-78"/>
            </a:endParaRPr>
          </a:p>
          <a:p>
            <a:pPr marL="342900" indent="-342900">
              <a:buFont typeface="Wingdings" pitchFamily="2" charset="2"/>
              <a:buChar char="Ø"/>
            </a:pPr>
            <a:endParaRPr lang="en-US" dirty="0" smtClean="0">
              <a:solidFill>
                <a:schemeClr val="tx1"/>
              </a:solidFill>
              <a:latin typeface="Andalus" pitchFamily="18" charset="-78"/>
              <a:cs typeface="Andalus" pitchFamily="18" charset="-78"/>
            </a:endParaRPr>
          </a:p>
          <a:p>
            <a:pPr marL="342900" indent="-342900">
              <a:buFont typeface="Wingdings" pitchFamily="2" charset="2"/>
              <a:buChar char="Ø"/>
            </a:pPr>
            <a:endParaRPr lang="en-US" dirty="0">
              <a:solidFill>
                <a:schemeClr val="tx1"/>
              </a:solidFill>
              <a:latin typeface="Andalus" pitchFamily="18" charset="-78"/>
              <a:cs typeface="Andalus" pitchFamily="18" charset="-78"/>
            </a:endParaRPr>
          </a:p>
          <a:p>
            <a:pPr marL="342900" indent="-342900">
              <a:buFont typeface="Wingdings" pitchFamily="2" charset="2"/>
              <a:buChar char="Ø"/>
            </a:pPr>
            <a:endParaRPr lang="en-US" dirty="0" smtClean="0">
              <a:solidFill>
                <a:schemeClr val="tx1"/>
              </a:solidFill>
              <a:latin typeface="Andalus" pitchFamily="18" charset="-78"/>
              <a:cs typeface="Andalus" pitchFamily="18" charset="-78"/>
            </a:endParaRPr>
          </a:p>
          <a:p>
            <a:pPr marL="342900" indent="-342900">
              <a:buFont typeface="Wingdings" pitchFamily="2" charset="2"/>
              <a:buChar char="Ø"/>
            </a:pPr>
            <a:endParaRPr lang="en-US" dirty="0">
              <a:solidFill>
                <a:schemeClr val="tx1"/>
              </a:solidFill>
              <a:latin typeface="Andalus" pitchFamily="18" charset="-78"/>
              <a:cs typeface="Andalus" pitchFamily="18" charset="-78"/>
            </a:endParaRPr>
          </a:p>
          <a:p>
            <a:pPr marL="342900" indent="-342900">
              <a:buFont typeface="Wingdings" pitchFamily="2" charset="2"/>
              <a:buChar char="Ø"/>
            </a:pPr>
            <a:endParaRPr lang="en-US" dirty="0" smtClean="0">
              <a:solidFill>
                <a:schemeClr val="tx1"/>
              </a:solidFill>
              <a:latin typeface="Andalus" pitchFamily="18" charset="-78"/>
              <a:cs typeface="Andalus" pitchFamily="18" charset="-78"/>
            </a:endParaRPr>
          </a:p>
          <a:p>
            <a:pPr marL="342900" indent="-342900">
              <a:buFont typeface="Wingdings" pitchFamily="2" charset="2"/>
              <a:buChar char="Ø"/>
            </a:pPr>
            <a:endParaRPr lang="en-US" dirty="0">
              <a:solidFill>
                <a:schemeClr val="tx1"/>
              </a:solidFill>
              <a:latin typeface="Andalus" pitchFamily="18" charset="-78"/>
              <a:cs typeface="Andalus" pitchFamily="18" charset="-78"/>
            </a:endParaRPr>
          </a:p>
          <a:p>
            <a:pPr marL="342900" indent="-342900">
              <a:buFont typeface="Wingdings" pitchFamily="2" charset="2"/>
              <a:buChar char="Ø"/>
            </a:pPr>
            <a:endParaRPr lang="en-US" dirty="0" smtClean="0">
              <a:solidFill>
                <a:schemeClr val="tx1"/>
              </a:solidFill>
              <a:latin typeface="Andalus" pitchFamily="18" charset="-78"/>
              <a:cs typeface="Andalus" pitchFamily="18" charset="-78"/>
            </a:endParaRPr>
          </a:p>
          <a:p>
            <a:pPr marL="342900" indent="-342900">
              <a:buFont typeface="Wingdings" pitchFamily="2" charset="2"/>
              <a:buChar char="Ø"/>
            </a:pPr>
            <a:endParaRPr lang="en-US" dirty="0">
              <a:solidFill>
                <a:schemeClr val="tx1"/>
              </a:solidFill>
              <a:latin typeface="Andalus" pitchFamily="18" charset="-78"/>
              <a:cs typeface="Andalus" pitchFamily="18" charset="-78"/>
            </a:endParaRPr>
          </a:p>
          <a:p>
            <a:pPr marL="342900" indent="-342900">
              <a:buFont typeface="Wingdings" pitchFamily="2" charset="2"/>
              <a:buChar char="Ø"/>
            </a:pPr>
            <a:endParaRPr lang="en-US" dirty="0" smtClean="0">
              <a:solidFill>
                <a:schemeClr val="tx1"/>
              </a:solidFill>
              <a:latin typeface="Andalus" pitchFamily="18" charset="-78"/>
              <a:cs typeface="Andalus" pitchFamily="18" charset="-78"/>
            </a:endParaRPr>
          </a:p>
          <a:p>
            <a:pPr marL="342900" indent="-342900">
              <a:buFont typeface="Wingdings" pitchFamily="2" charset="2"/>
              <a:buChar char="Ø"/>
            </a:pPr>
            <a:r>
              <a:rPr lang="en-US" dirty="0" smtClean="0">
                <a:solidFill>
                  <a:schemeClr val="tx1"/>
                </a:solidFill>
                <a:latin typeface="Andalus" pitchFamily="18" charset="-78"/>
                <a:cs typeface="Andalus" pitchFamily="18" charset="-78"/>
              </a:rPr>
              <a:t>This CPD discussed the EEG based brain source localization and its healthcare applications. </a:t>
            </a:r>
          </a:p>
          <a:p>
            <a:pPr marL="342900" indent="-342900">
              <a:buFont typeface="Wingdings" pitchFamily="2" charset="2"/>
              <a:buChar char="Ø"/>
            </a:pPr>
            <a:r>
              <a:rPr lang="en-US" dirty="0" smtClean="0">
                <a:solidFill>
                  <a:schemeClr val="tx1"/>
                </a:solidFill>
                <a:latin typeface="Andalus" pitchFamily="18" charset="-78"/>
                <a:cs typeface="Andalus" pitchFamily="18" charset="-78"/>
              </a:rPr>
              <a:t>It was </a:t>
            </a:r>
            <a:r>
              <a:rPr lang="en-US" dirty="0">
                <a:solidFill>
                  <a:schemeClr val="tx1"/>
                </a:solidFill>
                <a:latin typeface="Andalus" pitchFamily="18" charset="-78"/>
                <a:cs typeface="Andalus" pitchFamily="18" charset="-78"/>
              </a:rPr>
              <a:t>o</a:t>
            </a:r>
            <a:r>
              <a:rPr lang="en-US" dirty="0" smtClean="0">
                <a:solidFill>
                  <a:schemeClr val="tx1"/>
                </a:solidFill>
                <a:latin typeface="Andalus" pitchFamily="18" charset="-78"/>
                <a:cs typeface="Andalus" pitchFamily="18" charset="-78"/>
              </a:rPr>
              <a:t>bserved that brain source localization is multidisciplinary field with its roots in neuroscience and applications from brain disorders.</a:t>
            </a:r>
          </a:p>
          <a:p>
            <a:pPr marL="342900" indent="-342900">
              <a:buFont typeface="Wingdings" pitchFamily="2" charset="2"/>
              <a:buChar char="Ø"/>
            </a:pPr>
            <a:r>
              <a:rPr lang="en-US" dirty="0" smtClean="0">
                <a:solidFill>
                  <a:schemeClr val="tx1"/>
                </a:solidFill>
                <a:latin typeface="Andalus" pitchFamily="18" charset="-78"/>
                <a:cs typeface="Andalus" pitchFamily="18" charset="-78"/>
              </a:rPr>
              <a:t>The proper healthcare applications were discussed for various brain disorders which include epilepsy, schizophrenia, depression and stress.  </a:t>
            </a:r>
          </a:p>
          <a:p>
            <a:pPr marL="342900" indent="-342900">
              <a:buFont typeface="Wingdings" pitchFamily="2" charset="2"/>
              <a:buChar char="Ø"/>
            </a:pPr>
            <a:r>
              <a:rPr lang="en-US" dirty="0" smtClean="0">
                <a:solidFill>
                  <a:schemeClr val="tx1"/>
                </a:solidFill>
                <a:latin typeface="Andalus" pitchFamily="18" charset="-78"/>
                <a:cs typeface="Andalus" pitchFamily="18" charset="-78"/>
              </a:rPr>
              <a:t>Some of the results for brain source localization using various techniques were produced for synthetically generated EEG data. </a:t>
            </a:r>
          </a:p>
          <a:p>
            <a:endParaRPr lang="en-US" dirty="0">
              <a:solidFill>
                <a:schemeClr val="tx1"/>
              </a:solidFill>
              <a:latin typeface="Andalus" pitchFamily="18" charset="-78"/>
              <a:cs typeface="Andalus" pitchFamily="18" charset="-78"/>
            </a:endParaRPr>
          </a:p>
        </p:txBody>
      </p:sp>
    </p:spTree>
    <p:extLst>
      <p:ext uri="{BB962C8B-B14F-4D97-AF65-F5344CB8AC3E}">
        <p14:creationId xmlns:p14="http://schemas.microsoft.com/office/powerpoint/2010/main" val="1349288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676964" cy="445099"/>
          </a:xfrm>
        </p:spPr>
        <p:txBody>
          <a:bodyPr/>
          <a:lstStyle/>
          <a:p>
            <a:r>
              <a:rPr lang="en-US" sz="4000" dirty="0" smtClean="0">
                <a:latin typeface="Andalus" pitchFamily="18" charset="-78"/>
                <a:cs typeface="Andalus" pitchFamily="18" charset="-78"/>
              </a:rPr>
              <a:t>     Brain: Lets explore it…</a:t>
            </a:r>
            <a:endParaRPr lang="en-US" sz="4000" dirty="0">
              <a:latin typeface="Andalus" pitchFamily="18" charset="-78"/>
              <a:cs typeface="Andalus" pitchFamily="18" charset="-78"/>
            </a:endParaRPr>
          </a:p>
        </p:txBody>
      </p:sp>
      <p:sp>
        <p:nvSpPr>
          <p:cNvPr id="4"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endParaRPr lang="en-GB" sz="4000" dirty="0" smtClean="0">
              <a:solidFill>
                <a:schemeClr val="tx1"/>
              </a:solidFill>
              <a:latin typeface="Andalus" pitchFamily="18" charset="-78"/>
              <a:cs typeface="Andalus" pitchFamily="18" charset="-78"/>
            </a:endParaRPr>
          </a:p>
          <a:p>
            <a:pPr marL="571500" indent="-571500">
              <a:buFont typeface="Wingdings" pitchFamily="2" charset="2"/>
              <a:buChar char="Ø"/>
            </a:pPr>
            <a:endParaRPr lang="en-GB" sz="4000" dirty="0">
              <a:solidFill>
                <a:schemeClr val="tx1"/>
              </a:solidFill>
              <a:latin typeface="Andalus" pitchFamily="18" charset="-78"/>
              <a:cs typeface="Andalus" pitchFamily="18" charset="-78"/>
            </a:endParaRPr>
          </a:p>
          <a:p>
            <a:endParaRPr lang="en-GB" sz="4000" dirty="0">
              <a:solidFill>
                <a:schemeClr val="tx1"/>
              </a:solidFill>
              <a:latin typeface="Andalus" pitchFamily="18" charset="-78"/>
              <a:cs typeface="Andalus" pitchFamily="18" charset="-78"/>
            </a:endParaRPr>
          </a:p>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endParaRPr lang="en-US" dirty="0">
              <a:solidFill>
                <a:schemeClr val="tx1"/>
              </a:solidFill>
              <a:latin typeface="Andalus" pitchFamily="18" charset="-78"/>
              <a:cs typeface="Andalus" pitchFamily="18" charset="-78"/>
            </a:endParaRPr>
          </a:p>
          <a:p>
            <a:pPr marL="571500" indent="-571500">
              <a:buFont typeface="Wingdings" pitchFamily="2" charset="2"/>
              <a:buChar char="Ø"/>
            </a:pPr>
            <a:endParaRPr lang="en-US" dirty="0" smtClean="0">
              <a:solidFill>
                <a:schemeClr val="tx1"/>
              </a:solidFill>
              <a:latin typeface="Andalus" pitchFamily="18" charset="-78"/>
              <a:cs typeface="Andalus" pitchFamily="18" charset="-78"/>
            </a:endParaRPr>
          </a:p>
          <a:p>
            <a:pPr marL="571500" indent="-571500">
              <a:buFont typeface="Wingdings" pitchFamily="2" charset="2"/>
              <a:buChar char="Ø"/>
            </a:pPr>
            <a:endParaRPr lang="en-US" dirty="0">
              <a:solidFill>
                <a:schemeClr val="tx1"/>
              </a:solidFill>
              <a:latin typeface="Andalus" pitchFamily="18" charset="-78"/>
              <a:cs typeface="Andalus" pitchFamily="18" charset="-78"/>
            </a:endParaRPr>
          </a:p>
          <a:p>
            <a:pPr marL="571500" indent="-571500">
              <a:buFont typeface="Wingdings" pitchFamily="2" charset="2"/>
              <a:buChar char="Ø"/>
            </a:pPr>
            <a:endParaRPr lang="en-US" dirty="0" smtClean="0">
              <a:solidFill>
                <a:schemeClr val="tx1"/>
              </a:solidFill>
              <a:latin typeface="Andalus" pitchFamily="18" charset="-78"/>
              <a:cs typeface="Andalus" pitchFamily="18" charset="-78"/>
            </a:endParaRPr>
          </a:p>
          <a:p>
            <a:pPr marL="571500" indent="-571500">
              <a:buFont typeface="Wingdings" pitchFamily="2" charset="2"/>
              <a:buChar char="Ø"/>
            </a:pPr>
            <a:endParaRPr lang="en-US" dirty="0">
              <a:solidFill>
                <a:schemeClr val="tx1"/>
              </a:solidFill>
              <a:latin typeface="Andalus" pitchFamily="18" charset="-78"/>
              <a:cs typeface="Andalus" pitchFamily="18" charset="-78"/>
            </a:endParaRPr>
          </a:p>
          <a:p>
            <a:pPr marL="571500" indent="-571500">
              <a:buFont typeface="Wingdings" pitchFamily="2" charset="2"/>
              <a:buChar char="Ø"/>
            </a:pPr>
            <a:endParaRPr lang="en-US" dirty="0" smtClean="0">
              <a:solidFill>
                <a:schemeClr val="tx1"/>
              </a:solidFill>
              <a:latin typeface="Andalus" pitchFamily="18" charset="-78"/>
              <a:cs typeface="Andalus" pitchFamily="18" charset="-78"/>
            </a:endParaRPr>
          </a:p>
          <a:p>
            <a:pPr marL="571500" indent="-571500">
              <a:buFont typeface="Wingdings" pitchFamily="2" charset="2"/>
              <a:buChar char="Ø"/>
            </a:pPr>
            <a:r>
              <a:rPr lang="en-US" dirty="0" smtClean="0">
                <a:solidFill>
                  <a:schemeClr val="tx1"/>
                </a:solidFill>
                <a:latin typeface="Andalus" pitchFamily="18" charset="-78"/>
                <a:cs typeface="Andalus" pitchFamily="18" charset="-78"/>
              </a:rPr>
              <a:t>The </a:t>
            </a:r>
            <a:r>
              <a:rPr lang="en-US" dirty="0">
                <a:solidFill>
                  <a:schemeClr val="tx1"/>
                </a:solidFill>
                <a:latin typeface="Andalus" pitchFamily="18" charset="-78"/>
                <a:cs typeface="Andalus" pitchFamily="18" charset="-78"/>
              </a:rPr>
              <a:t>brain development starts at a primary age of 17-18 week of parental development and generates the electrical signals till </a:t>
            </a:r>
            <a:r>
              <a:rPr lang="en-US" dirty="0" smtClean="0">
                <a:solidFill>
                  <a:schemeClr val="tx1"/>
                </a:solidFill>
                <a:latin typeface="Andalus" pitchFamily="18" charset="-78"/>
                <a:cs typeface="Andalus" pitchFamily="18" charset="-78"/>
              </a:rPr>
              <a:t>death.  </a:t>
            </a:r>
          </a:p>
          <a:p>
            <a:endParaRPr lang="en-US" dirty="0" smtClean="0">
              <a:solidFill>
                <a:schemeClr val="tx1"/>
              </a:solidFill>
              <a:latin typeface="Andalus" pitchFamily="18" charset="-78"/>
              <a:cs typeface="Andalus" pitchFamily="18" charset="-78"/>
            </a:endParaRPr>
          </a:p>
          <a:p>
            <a:pPr marL="571500" indent="-571500">
              <a:buFont typeface="Wingdings" pitchFamily="2" charset="2"/>
              <a:buChar char="Ø"/>
            </a:pPr>
            <a:r>
              <a:rPr lang="en-US" dirty="0">
                <a:solidFill>
                  <a:schemeClr val="tx1"/>
                </a:solidFill>
                <a:latin typeface="Andalus" pitchFamily="18" charset="-78"/>
                <a:cs typeface="Andalus" pitchFamily="18" charset="-78"/>
              </a:rPr>
              <a:t>Neurons are acting as processing units for the brain activity to send or receive signals from/to various parts of body to brain</a:t>
            </a:r>
            <a:r>
              <a:rPr lang="en-US" dirty="0" smtClean="0">
                <a:solidFill>
                  <a:schemeClr val="tx1"/>
                </a:solidFill>
                <a:latin typeface="Andalus" pitchFamily="18" charset="-78"/>
                <a:cs typeface="Andalus" pitchFamily="18" charset="-78"/>
              </a:rPr>
              <a:t>.</a:t>
            </a:r>
          </a:p>
          <a:p>
            <a:endParaRPr lang="en-US" dirty="0" smtClean="0">
              <a:solidFill>
                <a:schemeClr val="tx1"/>
              </a:solidFill>
              <a:latin typeface="Andalus" pitchFamily="18" charset="-78"/>
              <a:cs typeface="Andalus" pitchFamily="18" charset="-78"/>
            </a:endParaRPr>
          </a:p>
          <a:p>
            <a:pPr marL="571500" indent="-571500">
              <a:buFont typeface="Wingdings" pitchFamily="2" charset="2"/>
              <a:buChar char="Ø"/>
            </a:pPr>
            <a:r>
              <a:rPr lang="en-US" dirty="0">
                <a:solidFill>
                  <a:schemeClr val="tx1"/>
                </a:solidFill>
                <a:latin typeface="Andalus" pitchFamily="18" charset="-78"/>
                <a:cs typeface="Andalus" pitchFamily="18" charset="-78"/>
              </a:rPr>
              <a:t>According to embryonic developments, human brain can be divided into three regions anatomically which are: the forebrain (or </a:t>
            </a:r>
            <a:r>
              <a:rPr lang="en-US" i="1" dirty="0">
                <a:solidFill>
                  <a:schemeClr val="tx1"/>
                </a:solidFill>
                <a:latin typeface="Andalus" pitchFamily="18" charset="-78"/>
                <a:cs typeface="Andalus" pitchFamily="18" charset="-78"/>
              </a:rPr>
              <a:t>prosencephalon</a:t>
            </a:r>
            <a:r>
              <a:rPr lang="en-US" dirty="0">
                <a:solidFill>
                  <a:schemeClr val="tx1"/>
                </a:solidFill>
                <a:latin typeface="Andalus" pitchFamily="18" charset="-78"/>
                <a:cs typeface="Andalus" pitchFamily="18" charset="-78"/>
              </a:rPr>
              <a:t>), midbrain (or</a:t>
            </a:r>
            <a:r>
              <a:rPr lang="en-US" b="1" dirty="0">
                <a:solidFill>
                  <a:schemeClr val="tx1"/>
                </a:solidFill>
                <a:latin typeface="Andalus" pitchFamily="18" charset="-78"/>
                <a:cs typeface="Andalus" pitchFamily="18" charset="-78"/>
              </a:rPr>
              <a:t> </a:t>
            </a:r>
            <a:r>
              <a:rPr lang="en-US" i="1" dirty="0">
                <a:solidFill>
                  <a:schemeClr val="tx1"/>
                </a:solidFill>
                <a:latin typeface="Andalus" pitchFamily="18" charset="-78"/>
                <a:cs typeface="Andalus" pitchFamily="18" charset="-78"/>
              </a:rPr>
              <a:t>mesencephalon</a:t>
            </a:r>
            <a:r>
              <a:rPr lang="en-US" dirty="0">
                <a:solidFill>
                  <a:schemeClr val="tx1"/>
                </a:solidFill>
                <a:latin typeface="Andalus" pitchFamily="18" charset="-78"/>
                <a:cs typeface="Andalus" pitchFamily="18" charset="-78"/>
              </a:rPr>
              <a:t>) and the hindbrain (or </a:t>
            </a:r>
            <a:r>
              <a:rPr lang="en-US" i="1" dirty="0" smtClean="0">
                <a:solidFill>
                  <a:schemeClr val="tx1"/>
                </a:solidFill>
                <a:latin typeface="Andalus" pitchFamily="18" charset="-78"/>
                <a:cs typeface="Andalus" pitchFamily="18" charset="-78"/>
              </a:rPr>
              <a:t>rhombencephalon</a:t>
            </a:r>
            <a:r>
              <a:rPr lang="en-US" dirty="0">
                <a:solidFill>
                  <a:schemeClr val="tx1"/>
                </a:solidFill>
                <a:latin typeface="Andalus" pitchFamily="18" charset="-78"/>
                <a:cs typeface="Andalus" pitchFamily="18" charset="-78"/>
              </a:rPr>
              <a:t>)</a:t>
            </a:r>
            <a:r>
              <a:rPr lang="en-US" i="1" dirty="0" smtClean="0">
                <a:solidFill>
                  <a:schemeClr val="tx1"/>
                </a:solidFill>
                <a:latin typeface="Andalus" pitchFamily="18" charset="-78"/>
                <a:cs typeface="Andalus" pitchFamily="18" charset="-78"/>
              </a:rPr>
              <a:t>.</a:t>
            </a:r>
            <a:endParaRPr lang="en-GB" dirty="0" smtClean="0">
              <a:solidFill>
                <a:schemeClr val="tx1"/>
              </a:solidFill>
              <a:latin typeface="Andalus" pitchFamily="18" charset="-78"/>
              <a:cs typeface="Andalus" pitchFamily="18" charset="-78"/>
            </a:endParaRPr>
          </a:p>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p:txBody>
      </p:sp>
    </p:spTree>
    <p:extLst>
      <p:ext uri="{BB962C8B-B14F-4D97-AF65-F5344CB8AC3E}">
        <p14:creationId xmlns:p14="http://schemas.microsoft.com/office/powerpoint/2010/main" val="3228023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76964" cy="445099"/>
          </a:xfrm>
        </p:spPr>
        <p:txBody>
          <a:bodyPr/>
          <a:lstStyle/>
          <a:p>
            <a:r>
              <a:rPr lang="en-US" sz="4000" dirty="0" smtClean="0">
                <a:latin typeface="Andalus" pitchFamily="18" charset="-78"/>
                <a:cs typeface="Andalus" pitchFamily="18" charset="-78"/>
              </a:rPr>
              <a:t>     Conclusion</a:t>
            </a:r>
            <a:endParaRPr lang="en-US" sz="4000" dirty="0">
              <a:latin typeface="Andalus" pitchFamily="18" charset="-78"/>
              <a:cs typeface="Andalus" pitchFamily="18" charset="-78"/>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Rectangle 5"/>
          <p:cNvSpPr>
            <a:spLocks noChangeArrowheads="1"/>
          </p:cNvSpPr>
          <p:nvPr/>
        </p:nvSpPr>
        <p:spPr bwMode="auto">
          <a:xfrm>
            <a:off x="0" y="5238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   </a:t>
            </a:r>
            <a:r>
              <a:rPr kumimoji="0" lang="en-US" sz="9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9" name="Title 1"/>
          <p:cNvSpPr txBox="1">
            <a:spLocks/>
          </p:cNvSpPr>
          <p:nvPr/>
        </p:nvSpPr>
        <p:spPr>
          <a:xfrm>
            <a:off x="76200" y="12954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r>
              <a:rPr lang="en-US" dirty="0" smtClean="0">
                <a:solidFill>
                  <a:schemeClr val="tx1"/>
                </a:solidFill>
                <a:latin typeface="Andalus" pitchFamily="18" charset="-78"/>
                <a:cs typeface="Andalus" pitchFamily="18" charset="-78"/>
              </a:rPr>
              <a:t>     </a:t>
            </a:r>
          </a:p>
          <a:p>
            <a:endParaRPr lang="en-US" dirty="0">
              <a:solidFill>
                <a:schemeClr val="tx1"/>
              </a:solidFill>
              <a:latin typeface="Andalus" pitchFamily="18" charset="-78"/>
              <a:cs typeface="Andalus" pitchFamily="18" charset="-78"/>
            </a:endParaRPr>
          </a:p>
          <a:p>
            <a:pPr marL="342900" indent="-342900">
              <a:buFont typeface="Wingdings" pitchFamily="2" charset="2"/>
              <a:buChar char="Ø"/>
            </a:pPr>
            <a:endParaRPr lang="en-US" dirty="0" smtClean="0">
              <a:solidFill>
                <a:schemeClr val="tx1"/>
              </a:solidFill>
              <a:latin typeface="Andalus" pitchFamily="18" charset="-78"/>
              <a:cs typeface="Andalus" pitchFamily="18" charset="-78"/>
            </a:endParaRPr>
          </a:p>
          <a:p>
            <a:pPr marL="342900" indent="-342900">
              <a:buFont typeface="Wingdings" pitchFamily="2" charset="2"/>
              <a:buChar char="Ø"/>
            </a:pPr>
            <a:endParaRPr lang="en-US" dirty="0">
              <a:solidFill>
                <a:schemeClr val="tx1"/>
              </a:solidFill>
              <a:latin typeface="Andalus" pitchFamily="18" charset="-78"/>
              <a:cs typeface="Andalus" pitchFamily="18" charset="-78"/>
            </a:endParaRPr>
          </a:p>
          <a:p>
            <a:pPr marL="342900" indent="-342900">
              <a:buFont typeface="Wingdings" pitchFamily="2" charset="2"/>
              <a:buChar char="Ø"/>
            </a:pPr>
            <a:endParaRPr lang="en-US" dirty="0" smtClean="0">
              <a:solidFill>
                <a:schemeClr val="tx1"/>
              </a:solidFill>
              <a:latin typeface="Andalus" pitchFamily="18" charset="-78"/>
              <a:cs typeface="Andalus" pitchFamily="18" charset="-78"/>
            </a:endParaRPr>
          </a:p>
          <a:p>
            <a:pPr marL="342900" indent="-342900">
              <a:buFont typeface="Wingdings" pitchFamily="2" charset="2"/>
              <a:buChar char="Ø"/>
            </a:pPr>
            <a:endParaRPr lang="en-US" dirty="0">
              <a:solidFill>
                <a:schemeClr val="tx1"/>
              </a:solidFill>
              <a:latin typeface="Andalus" pitchFamily="18" charset="-78"/>
              <a:cs typeface="Andalus" pitchFamily="18" charset="-78"/>
            </a:endParaRPr>
          </a:p>
          <a:p>
            <a:pPr marL="342900" indent="-342900">
              <a:buFont typeface="Wingdings" pitchFamily="2" charset="2"/>
              <a:buChar char="Ø"/>
            </a:pPr>
            <a:endParaRPr lang="en-US" dirty="0" smtClean="0">
              <a:solidFill>
                <a:schemeClr val="tx1"/>
              </a:solidFill>
              <a:latin typeface="Andalus" pitchFamily="18" charset="-78"/>
              <a:cs typeface="Andalus" pitchFamily="18" charset="-78"/>
            </a:endParaRPr>
          </a:p>
          <a:p>
            <a:pPr marL="342900" indent="-342900">
              <a:buFont typeface="Wingdings" pitchFamily="2" charset="2"/>
              <a:buChar char="Ø"/>
            </a:pPr>
            <a:endParaRPr lang="en-US" dirty="0">
              <a:solidFill>
                <a:schemeClr val="tx1"/>
              </a:solidFill>
              <a:latin typeface="Andalus" pitchFamily="18" charset="-78"/>
              <a:cs typeface="Andalus" pitchFamily="18" charset="-78"/>
            </a:endParaRPr>
          </a:p>
          <a:p>
            <a:pPr marL="342900" indent="-342900">
              <a:buFont typeface="Wingdings" pitchFamily="2" charset="2"/>
              <a:buChar char="Ø"/>
            </a:pPr>
            <a:endParaRPr lang="en-US" dirty="0" smtClean="0">
              <a:solidFill>
                <a:schemeClr val="tx1"/>
              </a:solidFill>
              <a:latin typeface="Andalus" pitchFamily="18" charset="-78"/>
              <a:cs typeface="Andalus" pitchFamily="18" charset="-78"/>
            </a:endParaRPr>
          </a:p>
          <a:p>
            <a:pPr marL="342900" indent="-342900">
              <a:buFont typeface="Wingdings" pitchFamily="2" charset="2"/>
              <a:buChar char="Ø"/>
            </a:pPr>
            <a:endParaRPr lang="en-US" dirty="0">
              <a:solidFill>
                <a:schemeClr val="tx1"/>
              </a:solidFill>
              <a:latin typeface="Andalus" pitchFamily="18" charset="-78"/>
              <a:cs typeface="Andalus" pitchFamily="18" charset="-78"/>
            </a:endParaRPr>
          </a:p>
          <a:p>
            <a:pPr marL="342900" indent="-342900">
              <a:buFont typeface="Wingdings" pitchFamily="2" charset="2"/>
              <a:buChar char="Ø"/>
            </a:pPr>
            <a:endParaRPr lang="en-US" dirty="0" smtClean="0">
              <a:solidFill>
                <a:schemeClr val="tx1"/>
              </a:solidFill>
              <a:latin typeface="Andalus" pitchFamily="18" charset="-78"/>
              <a:cs typeface="Andalus" pitchFamily="18" charset="-78"/>
            </a:endParaRPr>
          </a:p>
          <a:p>
            <a:pPr marL="342900" indent="-342900">
              <a:buFont typeface="Wingdings" pitchFamily="2" charset="2"/>
              <a:buChar char="Ø"/>
            </a:pPr>
            <a:r>
              <a:rPr lang="en-US" dirty="0" smtClean="0">
                <a:solidFill>
                  <a:schemeClr val="tx1"/>
                </a:solidFill>
                <a:latin typeface="Andalus" pitchFamily="18" charset="-78"/>
                <a:cs typeface="Andalus" pitchFamily="18" charset="-78"/>
              </a:rPr>
              <a:t>Future plan is launching of </a:t>
            </a:r>
            <a:r>
              <a:rPr lang="en-US" b="1" dirty="0" err="1" smtClean="0">
                <a:solidFill>
                  <a:schemeClr val="tx1"/>
                </a:solidFill>
                <a:latin typeface="Andalus" pitchFamily="18" charset="-78"/>
                <a:cs typeface="Andalus" pitchFamily="18" charset="-78"/>
              </a:rPr>
              <a:t>BrSA</a:t>
            </a:r>
            <a:r>
              <a:rPr lang="en-US" dirty="0" smtClean="0">
                <a:solidFill>
                  <a:schemeClr val="tx1"/>
                </a:solidFill>
                <a:latin typeface="Andalus" pitchFamily="18" charset="-78"/>
                <a:cs typeface="Andalus" pitchFamily="18" charset="-78"/>
              </a:rPr>
              <a:t> (</a:t>
            </a:r>
            <a:r>
              <a:rPr lang="en-US" b="1" dirty="0" smtClean="0">
                <a:solidFill>
                  <a:schemeClr val="tx1"/>
                </a:solidFill>
                <a:latin typeface="Andalus" pitchFamily="18" charset="-78"/>
                <a:cs typeface="Andalus" pitchFamily="18" charset="-78"/>
              </a:rPr>
              <a:t>Br</a:t>
            </a:r>
            <a:r>
              <a:rPr lang="en-US" dirty="0" smtClean="0">
                <a:solidFill>
                  <a:schemeClr val="tx1"/>
                </a:solidFill>
                <a:latin typeface="Andalus" pitchFamily="18" charset="-78"/>
                <a:cs typeface="Andalus" pitchFamily="18" charset="-78"/>
              </a:rPr>
              <a:t>ain </a:t>
            </a:r>
            <a:r>
              <a:rPr lang="en-US" b="1" dirty="0" smtClean="0">
                <a:solidFill>
                  <a:schemeClr val="tx1"/>
                </a:solidFill>
                <a:latin typeface="Andalus" pitchFamily="18" charset="-78"/>
                <a:cs typeface="Andalus" pitchFamily="18" charset="-78"/>
              </a:rPr>
              <a:t>S</a:t>
            </a:r>
            <a:r>
              <a:rPr lang="en-US" dirty="0" smtClean="0">
                <a:solidFill>
                  <a:schemeClr val="tx1"/>
                </a:solidFill>
                <a:latin typeface="Andalus" pitchFamily="18" charset="-78"/>
                <a:cs typeface="Andalus" pitchFamily="18" charset="-78"/>
              </a:rPr>
              <a:t>ciences </a:t>
            </a:r>
            <a:r>
              <a:rPr lang="en-US" b="1" dirty="0" smtClean="0">
                <a:solidFill>
                  <a:schemeClr val="tx1"/>
                </a:solidFill>
                <a:latin typeface="Andalus" pitchFamily="18" charset="-78"/>
                <a:cs typeface="Andalus" pitchFamily="18" charset="-78"/>
              </a:rPr>
              <a:t>A</a:t>
            </a:r>
            <a:r>
              <a:rPr lang="en-US" dirty="0" smtClean="0">
                <a:solidFill>
                  <a:schemeClr val="tx1"/>
                </a:solidFill>
                <a:latin typeface="Andalus" pitchFamily="18" charset="-78"/>
                <a:cs typeface="Andalus" pitchFamily="18" charset="-78"/>
              </a:rPr>
              <a:t>wareness) program nationwide to impart awareness for various brain disorders.  </a:t>
            </a:r>
          </a:p>
          <a:p>
            <a:endParaRPr lang="en-US" dirty="0">
              <a:solidFill>
                <a:schemeClr val="tx1"/>
              </a:solidFill>
              <a:latin typeface="Andalus" pitchFamily="18" charset="-78"/>
              <a:cs typeface="Andalus" pitchFamily="18" charset="-78"/>
            </a:endParaRPr>
          </a:p>
        </p:txBody>
      </p:sp>
    </p:spTree>
    <p:extLst>
      <p:ext uri="{BB962C8B-B14F-4D97-AF65-F5344CB8AC3E}">
        <p14:creationId xmlns:p14="http://schemas.microsoft.com/office/powerpoint/2010/main" val="1642176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Rectangle 5"/>
          <p:cNvSpPr>
            <a:spLocks noChangeArrowheads="1"/>
          </p:cNvSpPr>
          <p:nvPr/>
        </p:nvSpPr>
        <p:spPr bwMode="auto">
          <a:xfrm>
            <a:off x="0" y="5238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   </a:t>
            </a:r>
            <a:r>
              <a:rPr kumimoji="0" lang="en-US" sz="9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11" name="Picture 2" descr="C:\Users\CISIR\Desktop\New folder\thanks.jp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838200"/>
            <a:ext cx="9144000" cy="426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3834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676964" cy="445099"/>
          </a:xfrm>
        </p:spPr>
        <p:txBody>
          <a:bodyPr/>
          <a:lstStyle/>
          <a:p>
            <a:r>
              <a:rPr lang="en-US" sz="4000" dirty="0" smtClean="0">
                <a:latin typeface="Andalus" pitchFamily="18" charset="-78"/>
                <a:cs typeface="Andalus" pitchFamily="18" charset="-78"/>
              </a:rPr>
              <a:t>     Brain: Lets explore it…</a:t>
            </a:r>
            <a:endParaRPr lang="en-US" sz="4000" dirty="0">
              <a:latin typeface="Andalus" pitchFamily="18" charset="-78"/>
              <a:cs typeface="Andalus" pitchFamily="18" charset="-78"/>
            </a:endParaRPr>
          </a:p>
        </p:txBody>
      </p:sp>
      <p:sp>
        <p:nvSpPr>
          <p:cNvPr id="4"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pPr marL="571500" indent="-571500">
              <a:buFont typeface="Wingdings" pitchFamily="2" charset="2"/>
              <a:buChar char="Ø"/>
            </a:pPr>
            <a:endParaRPr lang="en-GB" sz="4000" dirty="0">
              <a:solidFill>
                <a:schemeClr val="tx1"/>
              </a:solidFill>
              <a:latin typeface="Andalus" pitchFamily="18" charset="-78"/>
              <a:cs typeface="Andalus" pitchFamily="18" charset="-78"/>
            </a:endParaRPr>
          </a:p>
          <a:p>
            <a:pPr marL="571500" indent="-571500">
              <a:buFont typeface="Wingdings" pitchFamily="2" charset="2"/>
              <a:buChar char="Ø"/>
            </a:pPr>
            <a:endParaRPr lang="en-GB" sz="4000" dirty="0">
              <a:solidFill>
                <a:schemeClr val="tx1"/>
              </a:solidFill>
              <a:latin typeface="Andalus" pitchFamily="18" charset="-78"/>
              <a:cs typeface="Andalus" pitchFamily="18" charset="-78"/>
            </a:endParaRPr>
          </a:p>
          <a:p>
            <a:endParaRPr lang="en-US" sz="3200" dirty="0" smtClean="0">
              <a:solidFill>
                <a:schemeClr val="tx1"/>
              </a:solidFill>
              <a:latin typeface="Andalus" panose="02020603050405020304" pitchFamily="18" charset="-78"/>
              <a:cs typeface="Andalus" panose="02020603050405020304" pitchFamily="18" charset="-78"/>
            </a:endParaRPr>
          </a:p>
          <a:p>
            <a:pPr marL="571500" indent="-571500">
              <a:buFont typeface="Wingdings"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571500" indent="-571500">
              <a:buFont typeface="Wingdings" pitchFamily="2" charset="2"/>
              <a:buChar char="Ø"/>
            </a:pPr>
            <a:endParaRPr lang="en-US" dirty="0">
              <a:solidFill>
                <a:schemeClr val="tx1"/>
              </a:solidFill>
              <a:latin typeface="Andalus" panose="02020603050405020304" pitchFamily="18" charset="-78"/>
              <a:cs typeface="Andalus" panose="02020603050405020304" pitchFamily="18" charset="-78"/>
            </a:endParaRPr>
          </a:p>
          <a:p>
            <a:endParaRPr lang="en-US" dirty="0" smtClean="0">
              <a:solidFill>
                <a:schemeClr val="tx1"/>
              </a:solidFill>
              <a:latin typeface="Andalus" panose="02020603050405020304" pitchFamily="18" charset="-78"/>
              <a:cs typeface="Andalus" panose="02020603050405020304" pitchFamily="18" charset="-78"/>
            </a:endParaRPr>
          </a:p>
          <a:p>
            <a:pPr marL="571500" indent="-571500">
              <a:buFont typeface="Wingdings"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571500" indent="-571500">
              <a:buFont typeface="Wingdings" pitchFamily="2" charset="2"/>
              <a:buChar char="Ø"/>
            </a:pPr>
            <a:r>
              <a:rPr lang="en-US" dirty="0" smtClean="0">
                <a:solidFill>
                  <a:schemeClr val="tx1"/>
                </a:solidFill>
                <a:latin typeface="Andalus" panose="02020603050405020304" pitchFamily="18" charset="-78"/>
                <a:cs typeface="Andalus" panose="02020603050405020304" pitchFamily="18" charset="-78"/>
              </a:rPr>
              <a:t>Brain </a:t>
            </a:r>
            <a:r>
              <a:rPr lang="en-US" dirty="0">
                <a:solidFill>
                  <a:schemeClr val="tx1"/>
                </a:solidFill>
                <a:latin typeface="Andalus" panose="02020603050405020304" pitchFamily="18" charset="-78"/>
                <a:cs typeface="Andalus" panose="02020603050405020304" pitchFamily="18" charset="-78"/>
              </a:rPr>
              <a:t>tissues are categorized as either gray matter or white </a:t>
            </a:r>
            <a:r>
              <a:rPr lang="en-US" dirty="0" smtClean="0">
                <a:solidFill>
                  <a:schemeClr val="tx1"/>
                </a:solidFill>
                <a:latin typeface="Andalus" panose="02020603050405020304" pitchFamily="18" charset="-78"/>
                <a:cs typeface="Andalus" panose="02020603050405020304" pitchFamily="18" charset="-78"/>
              </a:rPr>
              <a:t>matter.</a:t>
            </a:r>
          </a:p>
          <a:p>
            <a:endParaRPr lang="en-US" dirty="0" smtClean="0">
              <a:solidFill>
                <a:schemeClr val="tx1"/>
              </a:solidFill>
              <a:latin typeface="Andalus" panose="02020603050405020304" pitchFamily="18" charset="-78"/>
              <a:cs typeface="Andalus" panose="02020603050405020304" pitchFamily="18" charset="-78"/>
            </a:endParaRPr>
          </a:p>
          <a:p>
            <a:pPr marL="571500" indent="-571500">
              <a:buFont typeface="Wingdings" pitchFamily="2" charset="2"/>
              <a:buChar char="Ø"/>
            </a:pPr>
            <a:r>
              <a:rPr lang="en-US" dirty="0">
                <a:solidFill>
                  <a:schemeClr val="tx1"/>
                </a:solidFill>
                <a:latin typeface="Andalus" panose="02020603050405020304" pitchFamily="18" charset="-78"/>
                <a:cs typeface="Andalus" panose="02020603050405020304" pitchFamily="18" charset="-78"/>
              </a:rPr>
              <a:t>The brain regions formed by gray matter are of processing and connections. This matter is formed from unmyelinated neurons </a:t>
            </a:r>
            <a:endParaRPr lang="en-US" dirty="0" smtClean="0">
              <a:solidFill>
                <a:schemeClr val="tx1"/>
              </a:solidFill>
              <a:latin typeface="Andalus" panose="02020603050405020304" pitchFamily="18" charset="-78"/>
              <a:cs typeface="Andalus" panose="02020603050405020304" pitchFamily="18" charset="-78"/>
            </a:endParaRPr>
          </a:p>
          <a:p>
            <a:r>
              <a:rPr lang="en-US" dirty="0">
                <a:solidFill>
                  <a:schemeClr val="tx1"/>
                </a:solidFill>
                <a:latin typeface="Andalus" panose="02020603050405020304" pitchFamily="18" charset="-78"/>
                <a:cs typeface="Andalus" panose="02020603050405020304" pitchFamily="18" charset="-78"/>
              </a:rPr>
              <a:t> </a:t>
            </a:r>
            <a:r>
              <a:rPr lang="en-US" dirty="0" smtClean="0">
                <a:solidFill>
                  <a:schemeClr val="tx1"/>
                </a:solidFill>
                <a:latin typeface="Andalus" panose="02020603050405020304" pitchFamily="18" charset="-78"/>
                <a:cs typeface="Andalus" panose="02020603050405020304" pitchFamily="18" charset="-78"/>
              </a:rPr>
              <a:t>       mostly.</a:t>
            </a:r>
          </a:p>
          <a:p>
            <a:endParaRPr lang="en-US" dirty="0" smtClean="0">
              <a:solidFill>
                <a:schemeClr val="tx1"/>
              </a:solidFill>
              <a:latin typeface="Andalus" panose="02020603050405020304" pitchFamily="18" charset="-78"/>
              <a:cs typeface="Andalus" panose="02020603050405020304" pitchFamily="18" charset="-78"/>
            </a:endParaRPr>
          </a:p>
          <a:p>
            <a:pPr marL="571500" indent="-571500">
              <a:buFont typeface="Wingdings" pitchFamily="2" charset="2"/>
              <a:buChar char="Ø"/>
            </a:pPr>
            <a:r>
              <a:rPr lang="en-US" dirty="0">
                <a:solidFill>
                  <a:schemeClr val="tx1"/>
                </a:solidFill>
                <a:latin typeface="Andalus" panose="02020603050405020304" pitchFamily="18" charset="-78"/>
                <a:cs typeface="Andalus" panose="02020603050405020304" pitchFamily="18" charset="-78"/>
              </a:rPr>
              <a:t>The white matter is composed of myelinated neurons which are used as connecters to gray matter. </a:t>
            </a:r>
            <a:endParaRPr lang="en-US" dirty="0" smtClean="0">
              <a:solidFill>
                <a:schemeClr val="tx1"/>
              </a:solidFill>
              <a:latin typeface="Andalus" panose="02020603050405020304" pitchFamily="18" charset="-78"/>
              <a:cs typeface="Andalus" panose="02020603050405020304" pitchFamily="18" charset="-78"/>
            </a:endParaRPr>
          </a:p>
          <a:p>
            <a:endParaRPr lang="en-US" dirty="0" smtClean="0">
              <a:solidFill>
                <a:schemeClr val="tx1"/>
              </a:solidFill>
              <a:latin typeface="Andalus" panose="02020603050405020304" pitchFamily="18" charset="-78"/>
              <a:cs typeface="Andalus" panose="02020603050405020304" pitchFamily="18" charset="-78"/>
            </a:endParaRPr>
          </a:p>
          <a:p>
            <a:pPr marL="571500" indent="-571500">
              <a:buFont typeface="Wingdings" pitchFamily="2" charset="2"/>
              <a:buChar char="Ø"/>
            </a:pPr>
            <a:r>
              <a:rPr lang="en-US" dirty="0">
                <a:solidFill>
                  <a:schemeClr val="tx1"/>
                </a:solidFill>
                <a:latin typeface="Andalus" panose="02020603050405020304" pitchFamily="18" charset="-78"/>
                <a:cs typeface="Andalus" panose="02020603050405020304" pitchFamily="18" charset="-78"/>
              </a:rPr>
              <a:t>W</a:t>
            </a:r>
            <a:r>
              <a:rPr lang="en-US" dirty="0" smtClean="0">
                <a:solidFill>
                  <a:schemeClr val="tx1"/>
                </a:solidFill>
                <a:latin typeface="Andalus" panose="02020603050405020304" pitchFamily="18" charset="-78"/>
                <a:cs typeface="Andalus" panose="02020603050405020304" pitchFamily="18" charset="-78"/>
              </a:rPr>
              <a:t>hite </a:t>
            </a:r>
            <a:r>
              <a:rPr lang="en-US" dirty="0">
                <a:solidFill>
                  <a:schemeClr val="tx1"/>
                </a:solidFill>
                <a:latin typeface="Andalus" panose="02020603050405020304" pitchFamily="18" charset="-78"/>
                <a:cs typeface="Andalus" panose="02020603050405020304" pitchFamily="18" charset="-78"/>
              </a:rPr>
              <a:t>matter performs as to increase the speed between the connections.</a:t>
            </a:r>
            <a:endParaRPr lang="en-GB" dirty="0" smtClean="0">
              <a:solidFill>
                <a:schemeClr val="tx1"/>
              </a:solidFill>
              <a:latin typeface="Andalus" pitchFamily="18" charset="-78"/>
              <a:cs typeface="Andalus" pitchFamily="18" charset="-78"/>
            </a:endParaRPr>
          </a:p>
        </p:txBody>
      </p:sp>
    </p:spTree>
    <p:extLst>
      <p:ext uri="{BB962C8B-B14F-4D97-AF65-F5344CB8AC3E}">
        <p14:creationId xmlns:p14="http://schemas.microsoft.com/office/powerpoint/2010/main" val="2505933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676964" cy="445099"/>
          </a:xfrm>
        </p:spPr>
        <p:txBody>
          <a:bodyPr/>
          <a:lstStyle/>
          <a:p>
            <a:r>
              <a:rPr lang="en-US" sz="4000" dirty="0" smtClean="0">
                <a:latin typeface="Andalus" pitchFamily="18" charset="-78"/>
                <a:cs typeface="Andalus" pitchFamily="18" charset="-78"/>
              </a:rPr>
              <a:t>     Brain: Lets explore it…</a:t>
            </a:r>
            <a:endParaRPr lang="en-US" sz="4000" dirty="0">
              <a:latin typeface="Andalus" pitchFamily="18" charset="-78"/>
              <a:cs typeface="Andalus" pitchFamily="18" charset="-78"/>
            </a:endParaRPr>
          </a:p>
        </p:txBody>
      </p:sp>
      <p:sp>
        <p:nvSpPr>
          <p:cNvPr id="4"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endParaRPr lang="en-US" dirty="0" smtClean="0">
              <a:solidFill>
                <a:schemeClr val="tx1"/>
              </a:solidFill>
              <a:latin typeface="Andalus" panose="02020603050405020304" pitchFamily="18" charset="-78"/>
              <a:cs typeface="Andalus" panose="02020603050405020304" pitchFamily="18" charset="-78"/>
            </a:endParaRPr>
          </a:p>
          <a:p>
            <a:pPr marL="571500" indent="-571500">
              <a:buFont typeface="Wingdings"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571500" indent="-571500">
              <a:buFont typeface="Wingdings"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571500" indent="-571500">
              <a:buFont typeface="Wingdings" pitchFamily="2" charset="2"/>
              <a:buChar char="Ø"/>
            </a:pPr>
            <a:r>
              <a:rPr lang="en-US" dirty="0" smtClean="0">
                <a:solidFill>
                  <a:schemeClr val="tx1"/>
                </a:solidFill>
                <a:latin typeface="Andalus" panose="02020603050405020304" pitchFamily="18" charset="-78"/>
                <a:cs typeface="Andalus" panose="02020603050405020304" pitchFamily="18" charset="-78"/>
              </a:rPr>
              <a:t>The </a:t>
            </a:r>
            <a:r>
              <a:rPr lang="en-US" dirty="0">
                <a:solidFill>
                  <a:schemeClr val="tx1"/>
                </a:solidFill>
                <a:latin typeface="Andalus" panose="02020603050405020304" pitchFamily="18" charset="-78"/>
                <a:cs typeface="Andalus" panose="02020603050405020304" pitchFamily="18" charset="-78"/>
              </a:rPr>
              <a:t>brain cells are either neurons or neuroglia. Neurons are acting as processing unit for brain for sending/receiving information from/to various parts of the body to </a:t>
            </a:r>
            <a:r>
              <a:rPr lang="en-US" dirty="0" smtClean="0">
                <a:solidFill>
                  <a:schemeClr val="tx1"/>
                </a:solidFill>
                <a:latin typeface="Andalus" panose="02020603050405020304" pitchFamily="18" charset="-78"/>
                <a:cs typeface="Andalus" panose="02020603050405020304" pitchFamily="18" charset="-78"/>
              </a:rPr>
              <a:t>brain.</a:t>
            </a:r>
          </a:p>
          <a:p>
            <a:endParaRPr lang="en-US" dirty="0" smtClean="0">
              <a:solidFill>
                <a:schemeClr val="tx1"/>
              </a:solidFill>
              <a:latin typeface="Andalus" panose="02020603050405020304" pitchFamily="18" charset="-78"/>
              <a:cs typeface="Andalus" panose="02020603050405020304" pitchFamily="18" charset="-78"/>
            </a:endParaRPr>
          </a:p>
          <a:p>
            <a:pPr marL="571500" indent="-571500">
              <a:buFont typeface="Wingdings" pitchFamily="2" charset="2"/>
              <a:buChar char="Ø"/>
            </a:pPr>
            <a:r>
              <a:rPr lang="en-US" dirty="0" smtClean="0">
                <a:solidFill>
                  <a:schemeClr val="tx1"/>
                </a:solidFill>
                <a:latin typeface="Andalus" panose="02020603050405020304" pitchFamily="18" charset="-78"/>
                <a:cs typeface="Andalus" panose="02020603050405020304" pitchFamily="18" charset="-78"/>
              </a:rPr>
              <a:t>It </a:t>
            </a:r>
            <a:r>
              <a:rPr lang="en-US" dirty="0">
                <a:solidFill>
                  <a:schemeClr val="tx1"/>
                </a:solidFill>
                <a:latin typeface="Andalus" panose="02020603050405020304" pitchFamily="18" charset="-78"/>
                <a:cs typeface="Andalus" panose="02020603050405020304" pitchFamily="18" charset="-78"/>
              </a:rPr>
              <a:t>contains a cell body which is called as soma, a nucleus, a dendrite tree and an axon. </a:t>
            </a:r>
            <a:endParaRPr lang="en-US" dirty="0" smtClean="0">
              <a:solidFill>
                <a:schemeClr val="tx1"/>
              </a:solidFill>
              <a:latin typeface="Andalus" panose="02020603050405020304" pitchFamily="18" charset="-78"/>
              <a:cs typeface="Andalus" panose="02020603050405020304" pitchFamily="18" charset="-78"/>
            </a:endParaRPr>
          </a:p>
          <a:p>
            <a:pPr marL="571500" indent="-571500">
              <a:buFont typeface="Wingdings"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p:txBody>
      </p:sp>
      <p:pic>
        <p:nvPicPr>
          <p:cNvPr id="5" name="Picture 4"/>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66800" y="3505200"/>
            <a:ext cx="7086600" cy="2667000"/>
          </a:xfrm>
          <a:prstGeom prst="rect">
            <a:avLst/>
          </a:prstGeom>
          <a:noFill/>
          <a:ln>
            <a:noFill/>
          </a:ln>
        </p:spPr>
      </p:pic>
    </p:spTree>
    <p:extLst>
      <p:ext uri="{BB962C8B-B14F-4D97-AF65-F5344CB8AC3E}">
        <p14:creationId xmlns:p14="http://schemas.microsoft.com/office/powerpoint/2010/main" val="706347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676964" cy="445099"/>
          </a:xfrm>
        </p:spPr>
        <p:txBody>
          <a:bodyPr/>
          <a:lstStyle/>
          <a:p>
            <a:r>
              <a:rPr lang="en-US" sz="4000" dirty="0" smtClean="0">
                <a:latin typeface="Andalus" pitchFamily="18" charset="-78"/>
                <a:cs typeface="Andalus" pitchFamily="18" charset="-78"/>
              </a:rPr>
              <a:t>     Brain: Lets explore it…</a:t>
            </a:r>
            <a:endParaRPr lang="en-US" sz="4000" dirty="0">
              <a:latin typeface="Andalus" pitchFamily="18" charset="-78"/>
              <a:cs typeface="Andalus" pitchFamily="18" charset="-78"/>
            </a:endParaRPr>
          </a:p>
        </p:txBody>
      </p:sp>
      <p:sp>
        <p:nvSpPr>
          <p:cNvPr id="4"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endParaRPr lang="en-US" dirty="0" smtClean="0">
              <a:solidFill>
                <a:schemeClr val="tx1"/>
              </a:solidFill>
              <a:latin typeface="Andalus" panose="02020603050405020304" pitchFamily="18" charset="-78"/>
              <a:cs typeface="Andalus" panose="02020603050405020304" pitchFamily="18" charset="-78"/>
            </a:endParaRPr>
          </a:p>
          <a:p>
            <a:pPr marL="571500" indent="-571500">
              <a:buFont typeface="Wingdings"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571500" indent="-571500">
              <a:buFont typeface="Wingdings" pitchFamily="2" charset="2"/>
              <a:buChar char="Ø"/>
            </a:pPr>
            <a:r>
              <a:rPr lang="en-US" dirty="0" smtClean="0">
                <a:solidFill>
                  <a:schemeClr val="tx1"/>
                </a:solidFill>
                <a:latin typeface="Andalus" panose="02020603050405020304" pitchFamily="18" charset="-78"/>
                <a:cs typeface="Andalus" panose="02020603050405020304" pitchFamily="18" charset="-78"/>
              </a:rPr>
              <a:t>The </a:t>
            </a:r>
            <a:r>
              <a:rPr lang="en-US" dirty="0">
                <a:solidFill>
                  <a:schemeClr val="tx1"/>
                </a:solidFill>
                <a:latin typeface="Andalus" panose="02020603050405020304" pitchFamily="18" charset="-78"/>
                <a:cs typeface="Andalus" panose="02020603050405020304" pitchFamily="18" charset="-78"/>
              </a:rPr>
              <a:t>brain surface is divided into four lobes which are: frontal lobe, parietal lobe, temporal lobe and occipital lobe </a:t>
            </a:r>
            <a:r>
              <a:rPr lang="en-US" dirty="0" smtClean="0">
                <a:solidFill>
                  <a:schemeClr val="tx1"/>
                </a:solidFill>
                <a:latin typeface="Andalus" panose="02020603050405020304" pitchFamily="18" charset="-78"/>
                <a:cs typeface="Andalus" panose="02020603050405020304" pitchFamily="18" charset="-78"/>
              </a:rPr>
              <a:t>respectively. </a:t>
            </a:r>
          </a:p>
          <a:p>
            <a:endParaRPr lang="en-US" dirty="0" smtClean="0">
              <a:solidFill>
                <a:schemeClr val="tx1"/>
              </a:solidFill>
              <a:latin typeface="Andalus" panose="02020603050405020304" pitchFamily="18" charset="-78"/>
              <a:cs typeface="Andalus" panose="02020603050405020304" pitchFamily="18" charset="-78"/>
            </a:endParaRPr>
          </a:p>
          <a:p>
            <a:pPr marL="571500" indent="-571500">
              <a:buFont typeface="Wingdings" pitchFamily="2" charset="2"/>
              <a:buChar char="Ø"/>
            </a:pPr>
            <a:r>
              <a:rPr lang="en-US" dirty="0" smtClean="0">
                <a:solidFill>
                  <a:schemeClr val="tx1"/>
                </a:solidFill>
                <a:latin typeface="Andalus" panose="02020603050405020304" pitchFamily="18" charset="-78"/>
                <a:cs typeface="Andalus" panose="02020603050405020304" pitchFamily="18" charset="-78"/>
              </a:rPr>
              <a:t>Each of lobe has specified functionality associated with it.</a:t>
            </a:r>
          </a:p>
          <a:p>
            <a:endParaRPr lang="en-US" dirty="0" smtClean="0">
              <a:solidFill>
                <a:schemeClr val="tx1"/>
              </a:solidFill>
              <a:latin typeface="Andalus" panose="02020603050405020304" pitchFamily="18" charset="-78"/>
              <a:cs typeface="Andalus" panose="02020603050405020304" pitchFamily="18" charset="-78"/>
            </a:endParaRPr>
          </a:p>
        </p:txBody>
      </p:sp>
      <p:pic>
        <p:nvPicPr>
          <p:cNvPr id="5" name="Picture 4"/>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76400" y="3048000"/>
            <a:ext cx="5943600" cy="3581400"/>
          </a:xfrm>
          <a:prstGeom prst="rect">
            <a:avLst/>
          </a:prstGeom>
          <a:noFill/>
          <a:ln>
            <a:noFill/>
          </a:ln>
        </p:spPr>
      </p:pic>
    </p:spTree>
    <p:extLst>
      <p:ext uri="{BB962C8B-B14F-4D97-AF65-F5344CB8AC3E}">
        <p14:creationId xmlns:p14="http://schemas.microsoft.com/office/powerpoint/2010/main" val="1786346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676964" cy="445099"/>
          </a:xfrm>
        </p:spPr>
        <p:txBody>
          <a:bodyPr/>
          <a:lstStyle/>
          <a:p>
            <a:r>
              <a:rPr lang="en-US" sz="4000" dirty="0" smtClean="0">
                <a:latin typeface="Andalus" pitchFamily="18" charset="-78"/>
                <a:cs typeface="Andalus" pitchFamily="18" charset="-78"/>
              </a:rPr>
              <a:t>     Brain: Lets explore it…</a:t>
            </a:r>
            <a:endParaRPr lang="en-US" sz="4000" dirty="0">
              <a:latin typeface="Andalus" pitchFamily="18" charset="-78"/>
              <a:cs typeface="Andalus" pitchFamily="18" charset="-78"/>
            </a:endParaRPr>
          </a:p>
        </p:txBody>
      </p:sp>
      <p:sp>
        <p:nvSpPr>
          <p:cNvPr id="4"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pPr marL="571500" indent="-571500">
              <a:buFont typeface="Wingdings" pitchFamily="2" charset="2"/>
              <a:buChar char="Ø"/>
            </a:pPr>
            <a:endParaRPr lang="en-GB" sz="4000" dirty="0">
              <a:solidFill>
                <a:schemeClr val="tx1"/>
              </a:solidFill>
              <a:latin typeface="Andalus" pitchFamily="18" charset="-78"/>
              <a:cs typeface="Andalus" pitchFamily="18" charset="-78"/>
            </a:endParaRPr>
          </a:p>
          <a:p>
            <a:pPr marL="571500" indent="-571500">
              <a:buFont typeface="Wingdings" pitchFamily="2" charset="2"/>
              <a:buChar char="Ø"/>
            </a:pPr>
            <a:endParaRPr lang="en-GB" sz="4000" dirty="0">
              <a:solidFill>
                <a:schemeClr val="tx1"/>
              </a:solidFill>
              <a:latin typeface="Andalus" pitchFamily="18" charset="-78"/>
              <a:cs typeface="Andalus" pitchFamily="18" charset="-78"/>
            </a:endParaRPr>
          </a:p>
          <a:p>
            <a:endParaRPr lang="en-US" sz="3200" dirty="0" smtClean="0">
              <a:solidFill>
                <a:schemeClr val="tx1"/>
              </a:solidFill>
              <a:latin typeface="Andalus" panose="02020603050405020304" pitchFamily="18" charset="-78"/>
              <a:cs typeface="Andalus" panose="02020603050405020304" pitchFamily="18" charset="-78"/>
            </a:endParaRPr>
          </a:p>
          <a:p>
            <a:pPr marL="571500" indent="-571500">
              <a:buFont typeface="Wingdings"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pPr marL="571500" indent="-571500">
              <a:buFont typeface="Wingdings" pitchFamily="2" charset="2"/>
              <a:buChar char="Ø"/>
            </a:pPr>
            <a:endParaRPr lang="en-US" dirty="0">
              <a:solidFill>
                <a:schemeClr val="tx1"/>
              </a:solidFill>
              <a:latin typeface="Andalus" panose="02020603050405020304" pitchFamily="18" charset="-78"/>
              <a:cs typeface="Andalus" panose="02020603050405020304" pitchFamily="18" charset="-78"/>
            </a:endParaRPr>
          </a:p>
          <a:p>
            <a:endParaRPr lang="en-US" dirty="0" smtClean="0">
              <a:solidFill>
                <a:schemeClr val="tx1"/>
              </a:solidFill>
              <a:latin typeface="Andalus" panose="02020603050405020304" pitchFamily="18" charset="-78"/>
              <a:cs typeface="Andalus" panose="02020603050405020304" pitchFamily="18" charset="-78"/>
            </a:endParaRPr>
          </a:p>
          <a:p>
            <a:pPr marL="571500" indent="-571500">
              <a:buFont typeface="Wingdings" pitchFamily="2" charset="2"/>
              <a:buChar char="Ø"/>
            </a:pPr>
            <a:endParaRPr lang="en-US" dirty="0">
              <a:solidFill>
                <a:schemeClr val="tx1"/>
              </a:solidFill>
              <a:latin typeface="Andalus" panose="02020603050405020304" pitchFamily="18" charset="-78"/>
              <a:cs typeface="Andalus" panose="02020603050405020304" pitchFamily="18" charset="-78"/>
            </a:endParaRPr>
          </a:p>
          <a:p>
            <a:pPr marL="571500" indent="-571500">
              <a:buFont typeface="Wingdings" pitchFamily="2" charset="2"/>
              <a:buChar char="Ø"/>
            </a:pPr>
            <a:r>
              <a:rPr lang="en-US" dirty="0" smtClean="0">
                <a:solidFill>
                  <a:schemeClr val="tx1"/>
                </a:solidFill>
                <a:latin typeface="Andalus" panose="02020603050405020304" pitchFamily="18" charset="-78"/>
                <a:cs typeface="Andalus" panose="02020603050405020304" pitchFamily="18" charset="-78"/>
              </a:rPr>
              <a:t>The functionalities of brain lobes are defined as under:</a:t>
            </a:r>
          </a:p>
          <a:p>
            <a:endParaRPr lang="en-US" b="1" dirty="0" smtClean="0">
              <a:solidFill>
                <a:schemeClr val="tx1"/>
              </a:solidFill>
              <a:latin typeface="Andalus" panose="02020603050405020304" pitchFamily="18" charset="-78"/>
              <a:cs typeface="Andalus" panose="02020603050405020304" pitchFamily="18" charset="-78"/>
            </a:endParaRPr>
          </a:p>
          <a:p>
            <a:r>
              <a:rPr lang="en-US" b="1" dirty="0" smtClean="0">
                <a:solidFill>
                  <a:schemeClr val="tx1"/>
                </a:solidFill>
                <a:latin typeface="Andalus" panose="02020603050405020304" pitchFamily="18" charset="-78"/>
                <a:cs typeface="Andalus" panose="02020603050405020304" pitchFamily="18" charset="-78"/>
              </a:rPr>
              <a:t>Frontal lobe</a:t>
            </a:r>
          </a:p>
          <a:p>
            <a:endParaRPr lang="en-US" dirty="0">
              <a:solidFill>
                <a:schemeClr val="tx1"/>
              </a:solidFill>
              <a:latin typeface="Andalus" panose="02020603050405020304" pitchFamily="18" charset="-78"/>
              <a:cs typeface="Andalus" panose="02020603050405020304" pitchFamily="18" charset="-78"/>
            </a:endParaRPr>
          </a:p>
          <a:p>
            <a:pPr lvl="0"/>
            <a:r>
              <a:rPr lang="en-US" dirty="0" smtClean="0">
                <a:solidFill>
                  <a:schemeClr val="tx1"/>
                </a:solidFill>
                <a:latin typeface="Andalus" panose="02020603050405020304" pitchFamily="18" charset="-78"/>
                <a:cs typeface="Andalus" panose="02020603050405020304" pitchFamily="18" charset="-78"/>
              </a:rPr>
              <a:t>-Behaviour</a:t>
            </a:r>
            <a:r>
              <a:rPr lang="en-US" dirty="0">
                <a:solidFill>
                  <a:schemeClr val="tx1"/>
                </a:solidFill>
                <a:latin typeface="Andalus" panose="02020603050405020304" pitchFamily="18" charset="-78"/>
                <a:cs typeface="Andalus" panose="02020603050405020304" pitchFamily="18" charset="-78"/>
              </a:rPr>
              <a:t>, emotions, parts of speech, reasoning, creative thinking.</a:t>
            </a:r>
          </a:p>
          <a:p>
            <a:pPr lvl="0"/>
            <a:r>
              <a:rPr lang="en-US" dirty="0" smtClean="0">
                <a:solidFill>
                  <a:schemeClr val="tx1"/>
                </a:solidFill>
                <a:latin typeface="Andalus" panose="02020603050405020304" pitchFamily="18" charset="-78"/>
                <a:cs typeface="Andalus" panose="02020603050405020304" pitchFamily="18" charset="-78"/>
              </a:rPr>
              <a:t>-Judgment</a:t>
            </a:r>
            <a:r>
              <a:rPr lang="en-US" dirty="0">
                <a:solidFill>
                  <a:schemeClr val="tx1"/>
                </a:solidFill>
                <a:latin typeface="Andalus" panose="02020603050405020304" pitchFamily="18" charset="-78"/>
                <a:cs typeface="Andalus" panose="02020603050405020304" pitchFamily="18" charset="-78"/>
              </a:rPr>
              <a:t>, reasoning, problem solving.</a:t>
            </a:r>
          </a:p>
          <a:p>
            <a:pPr lvl="0"/>
            <a:r>
              <a:rPr lang="en-US" dirty="0" smtClean="0">
                <a:solidFill>
                  <a:schemeClr val="tx1"/>
                </a:solidFill>
                <a:latin typeface="Andalus" panose="02020603050405020304" pitchFamily="18" charset="-78"/>
                <a:cs typeface="Andalus" panose="02020603050405020304" pitchFamily="18" charset="-78"/>
              </a:rPr>
              <a:t>-Speaking </a:t>
            </a:r>
            <a:r>
              <a:rPr lang="en-US" dirty="0">
                <a:solidFill>
                  <a:schemeClr val="tx1"/>
                </a:solidFill>
                <a:latin typeface="Andalus" panose="02020603050405020304" pitchFamily="18" charset="-78"/>
                <a:cs typeface="Andalus" panose="02020603050405020304" pitchFamily="18" charset="-78"/>
              </a:rPr>
              <a:t>and writing </a:t>
            </a:r>
          </a:p>
          <a:p>
            <a:pPr lvl="0"/>
            <a:r>
              <a:rPr lang="en-US" dirty="0" smtClean="0">
                <a:solidFill>
                  <a:schemeClr val="tx1"/>
                </a:solidFill>
                <a:latin typeface="Andalus" panose="02020603050405020304" pitchFamily="18" charset="-78"/>
                <a:cs typeface="Andalus" panose="02020603050405020304" pitchFamily="18" charset="-78"/>
              </a:rPr>
              <a:t>-Movement</a:t>
            </a:r>
            <a:endParaRPr lang="en-US" dirty="0">
              <a:solidFill>
                <a:schemeClr val="tx1"/>
              </a:solidFill>
              <a:latin typeface="Andalus" panose="02020603050405020304" pitchFamily="18" charset="-78"/>
              <a:cs typeface="Andalus" panose="02020603050405020304" pitchFamily="18" charset="-78"/>
            </a:endParaRPr>
          </a:p>
          <a:p>
            <a:pPr lvl="0"/>
            <a:r>
              <a:rPr lang="en-US" dirty="0" smtClean="0">
                <a:solidFill>
                  <a:schemeClr val="tx1"/>
                </a:solidFill>
                <a:latin typeface="Andalus" panose="02020603050405020304" pitchFamily="18" charset="-78"/>
                <a:cs typeface="Andalus" panose="02020603050405020304" pitchFamily="18" charset="-78"/>
              </a:rPr>
              <a:t>-Intellectual </a:t>
            </a:r>
            <a:r>
              <a:rPr lang="en-US" dirty="0">
                <a:solidFill>
                  <a:schemeClr val="tx1"/>
                </a:solidFill>
                <a:latin typeface="Andalus" panose="02020603050405020304" pitchFamily="18" charset="-78"/>
                <a:cs typeface="Andalus" panose="02020603050405020304" pitchFamily="18" charset="-78"/>
              </a:rPr>
              <a:t>thinking, attentiveness, self-awareness.</a:t>
            </a:r>
          </a:p>
          <a:p>
            <a:endParaRPr lang="en-US" dirty="0" smtClean="0">
              <a:solidFill>
                <a:schemeClr val="tx1"/>
              </a:solidFill>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1755681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676964" cy="445099"/>
          </a:xfrm>
        </p:spPr>
        <p:txBody>
          <a:bodyPr/>
          <a:lstStyle/>
          <a:p>
            <a:r>
              <a:rPr lang="en-US" sz="4000" dirty="0" smtClean="0">
                <a:latin typeface="Andalus" pitchFamily="18" charset="-78"/>
                <a:cs typeface="Andalus" pitchFamily="18" charset="-78"/>
              </a:rPr>
              <a:t>     Brain: Lets explore it…</a:t>
            </a:r>
            <a:endParaRPr lang="en-US" sz="4000" dirty="0">
              <a:latin typeface="Andalus" pitchFamily="18" charset="-78"/>
              <a:cs typeface="Andalus" pitchFamily="18" charset="-78"/>
            </a:endParaRPr>
          </a:p>
        </p:txBody>
      </p:sp>
      <p:sp>
        <p:nvSpPr>
          <p:cNvPr id="4" name="Title 1"/>
          <p:cNvSpPr txBox="1">
            <a:spLocks/>
          </p:cNvSpPr>
          <p:nvPr/>
        </p:nvSpPr>
        <p:spPr>
          <a:xfrm>
            <a:off x="385439" y="1447800"/>
            <a:ext cx="8676964" cy="445099"/>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bg1"/>
                </a:solidFill>
                <a:latin typeface="+mj-lt"/>
                <a:ea typeface="+mj-ea"/>
                <a:cs typeface="+mj-cs"/>
              </a:defRPr>
            </a:lvl1pPr>
          </a:lstStyle>
          <a:p>
            <a:pPr marL="571500" indent="-571500">
              <a:buFont typeface="Wingdings" pitchFamily="2" charset="2"/>
              <a:buChar char="Ø"/>
            </a:pPr>
            <a:endParaRPr lang="en-GB" sz="4000" dirty="0" smtClean="0">
              <a:solidFill>
                <a:schemeClr val="tx1"/>
              </a:solidFill>
              <a:latin typeface="Andalus" pitchFamily="18" charset="-78"/>
              <a:cs typeface="Andalus" pitchFamily="18" charset="-78"/>
            </a:endParaRPr>
          </a:p>
          <a:p>
            <a:pPr marL="571500" indent="-571500">
              <a:buFont typeface="Wingdings" pitchFamily="2" charset="2"/>
              <a:buChar char="Ø"/>
            </a:pPr>
            <a:endParaRPr lang="en-GB" sz="4000" dirty="0">
              <a:solidFill>
                <a:schemeClr val="tx1"/>
              </a:solidFill>
              <a:latin typeface="Andalus" pitchFamily="18" charset="-78"/>
              <a:cs typeface="Andalus" pitchFamily="18" charset="-78"/>
            </a:endParaRPr>
          </a:p>
          <a:p>
            <a:pPr marL="571500" indent="-571500">
              <a:buFont typeface="Wingdings" pitchFamily="2" charset="2"/>
              <a:buChar char="Ø"/>
            </a:pPr>
            <a:endParaRPr lang="en-GB" sz="4000" dirty="0">
              <a:solidFill>
                <a:schemeClr val="tx1"/>
              </a:solidFill>
              <a:latin typeface="Andalus" pitchFamily="18" charset="-78"/>
              <a:cs typeface="Andalus" pitchFamily="18" charset="-78"/>
            </a:endParaRPr>
          </a:p>
          <a:p>
            <a:endParaRPr lang="en-US" sz="3200" dirty="0" smtClean="0">
              <a:solidFill>
                <a:schemeClr val="tx1"/>
              </a:solidFill>
              <a:latin typeface="Andalus" panose="02020603050405020304" pitchFamily="18" charset="-78"/>
              <a:cs typeface="Andalus" panose="02020603050405020304" pitchFamily="18" charset="-78"/>
            </a:endParaRPr>
          </a:p>
          <a:p>
            <a:pPr marL="571500" indent="-571500">
              <a:buFont typeface="Wingdings" pitchFamily="2" charset="2"/>
              <a:buChar char="Ø"/>
            </a:pPr>
            <a:endParaRPr lang="en-US" dirty="0" smtClean="0">
              <a:solidFill>
                <a:schemeClr val="tx1"/>
              </a:solidFill>
              <a:latin typeface="Andalus" panose="02020603050405020304" pitchFamily="18" charset="-78"/>
              <a:cs typeface="Andalus" panose="02020603050405020304" pitchFamily="18" charset="-78"/>
            </a:endParaRPr>
          </a:p>
          <a:p>
            <a:endParaRPr lang="en-US" b="1" dirty="0" smtClean="0">
              <a:solidFill>
                <a:schemeClr val="tx1"/>
              </a:solidFill>
              <a:latin typeface="Andalus" panose="02020603050405020304" pitchFamily="18" charset="-78"/>
              <a:cs typeface="Andalus" panose="02020603050405020304" pitchFamily="18" charset="-78"/>
            </a:endParaRPr>
          </a:p>
          <a:p>
            <a:r>
              <a:rPr lang="en-US" b="1" dirty="0"/>
              <a:t>Parietal lobe   </a:t>
            </a:r>
            <a:endParaRPr lang="en-US" dirty="0"/>
          </a:p>
          <a:p>
            <a:endParaRPr lang="en-US" b="1" dirty="0" smtClean="0">
              <a:solidFill>
                <a:schemeClr val="tx1"/>
              </a:solidFill>
              <a:latin typeface="Andalus" panose="02020603050405020304" pitchFamily="18" charset="-78"/>
              <a:cs typeface="Andalus" panose="02020603050405020304" pitchFamily="18" charset="-78"/>
            </a:endParaRPr>
          </a:p>
          <a:p>
            <a:endParaRPr lang="en-US" b="1" dirty="0">
              <a:solidFill>
                <a:schemeClr val="tx1"/>
              </a:solidFill>
              <a:latin typeface="Andalus" panose="02020603050405020304" pitchFamily="18" charset="-78"/>
              <a:cs typeface="Andalus" panose="02020603050405020304" pitchFamily="18" charset="-78"/>
            </a:endParaRPr>
          </a:p>
          <a:p>
            <a:endParaRPr lang="en-US" b="1" dirty="0" smtClean="0">
              <a:solidFill>
                <a:schemeClr val="tx1"/>
              </a:solidFill>
              <a:latin typeface="Andalus" panose="02020603050405020304" pitchFamily="18" charset="-78"/>
              <a:cs typeface="Andalus" panose="02020603050405020304" pitchFamily="18" charset="-78"/>
            </a:endParaRPr>
          </a:p>
          <a:p>
            <a:endParaRPr lang="en-US" b="1" dirty="0">
              <a:solidFill>
                <a:schemeClr val="tx1"/>
              </a:solidFill>
              <a:latin typeface="Andalus" panose="02020603050405020304" pitchFamily="18" charset="-78"/>
              <a:cs typeface="Andalus" panose="02020603050405020304" pitchFamily="18" charset="-78"/>
            </a:endParaRPr>
          </a:p>
          <a:p>
            <a:endParaRPr lang="en-US" b="1" dirty="0" smtClean="0">
              <a:solidFill>
                <a:schemeClr val="tx1"/>
              </a:solidFill>
              <a:latin typeface="Andalus" panose="02020603050405020304" pitchFamily="18" charset="-78"/>
              <a:cs typeface="Andalus" panose="02020603050405020304" pitchFamily="18" charset="-78"/>
            </a:endParaRPr>
          </a:p>
          <a:p>
            <a:r>
              <a:rPr lang="en-US" b="1" dirty="0" smtClean="0">
                <a:solidFill>
                  <a:schemeClr val="tx1"/>
                </a:solidFill>
                <a:latin typeface="Andalus" panose="02020603050405020304" pitchFamily="18" charset="-78"/>
                <a:cs typeface="Andalus" panose="02020603050405020304" pitchFamily="18" charset="-78"/>
              </a:rPr>
              <a:t>Parietal </a:t>
            </a:r>
            <a:r>
              <a:rPr lang="en-US" b="1" dirty="0">
                <a:solidFill>
                  <a:schemeClr val="tx1"/>
                </a:solidFill>
                <a:latin typeface="Andalus" panose="02020603050405020304" pitchFamily="18" charset="-78"/>
                <a:cs typeface="Andalus" panose="02020603050405020304" pitchFamily="18" charset="-78"/>
              </a:rPr>
              <a:t>lobe  </a:t>
            </a:r>
            <a:endParaRPr lang="en-US" dirty="0"/>
          </a:p>
          <a:p>
            <a:pPr lvl="0"/>
            <a:r>
              <a:rPr lang="en-US" dirty="0" smtClean="0">
                <a:solidFill>
                  <a:schemeClr val="tx1"/>
                </a:solidFill>
                <a:latin typeface="Andalus" panose="02020603050405020304" pitchFamily="18" charset="-78"/>
                <a:cs typeface="Andalus" panose="02020603050405020304" pitchFamily="18" charset="-78"/>
              </a:rPr>
              <a:t>-Sensory </a:t>
            </a:r>
            <a:r>
              <a:rPr lang="en-US" dirty="0">
                <a:solidFill>
                  <a:schemeClr val="tx1"/>
                </a:solidFill>
                <a:latin typeface="Andalus" panose="02020603050405020304" pitchFamily="18" charset="-78"/>
                <a:cs typeface="Andalus" panose="02020603050405020304" pitchFamily="18" charset="-78"/>
              </a:rPr>
              <a:t>intelligence (sense of touch, pain, temperature etc.)</a:t>
            </a:r>
          </a:p>
          <a:p>
            <a:pPr lvl="0"/>
            <a:r>
              <a:rPr lang="en-US" dirty="0" smtClean="0">
                <a:solidFill>
                  <a:schemeClr val="tx1"/>
                </a:solidFill>
                <a:latin typeface="Andalus" panose="02020603050405020304" pitchFamily="18" charset="-78"/>
                <a:cs typeface="Andalus" panose="02020603050405020304" pitchFamily="18" charset="-78"/>
              </a:rPr>
              <a:t>-Interpretation </a:t>
            </a:r>
            <a:r>
              <a:rPr lang="en-US" dirty="0">
                <a:solidFill>
                  <a:schemeClr val="tx1"/>
                </a:solidFill>
                <a:latin typeface="Andalus" panose="02020603050405020304" pitchFamily="18" charset="-78"/>
                <a:cs typeface="Andalus" panose="02020603050405020304" pitchFamily="18" charset="-78"/>
              </a:rPr>
              <a:t>of signals from visual, audio stimuli.</a:t>
            </a:r>
          </a:p>
          <a:p>
            <a:pPr lvl="0"/>
            <a:r>
              <a:rPr lang="en-US" dirty="0" smtClean="0">
                <a:solidFill>
                  <a:schemeClr val="tx1"/>
                </a:solidFill>
                <a:latin typeface="Andalus" panose="02020603050405020304" pitchFamily="18" charset="-78"/>
                <a:cs typeface="Andalus" panose="02020603050405020304" pitchFamily="18" charset="-78"/>
              </a:rPr>
              <a:t>-Spatial </a:t>
            </a:r>
            <a:r>
              <a:rPr lang="en-US" dirty="0">
                <a:solidFill>
                  <a:schemeClr val="tx1"/>
                </a:solidFill>
                <a:latin typeface="Andalus" panose="02020603050405020304" pitchFamily="18" charset="-78"/>
                <a:cs typeface="Andalus" panose="02020603050405020304" pitchFamily="18" charset="-78"/>
              </a:rPr>
              <a:t>and visual perception</a:t>
            </a:r>
            <a:r>
              <a:rPr lang="en-US" dirty="0" smtClean="0">
                <a:solidFill>
                  <a:schemeClr val="tx1"/>
                </a:solidFill>
                <a:latin typeface="Andalus" panose="02020603050405020304" pitchFamily="18" charset="-78"/>
                <a:cs typeface="Andalus" panose="02020603050405020304" pitchFamily="18" charset="-78"/>
              </a:rPr>
              <a:t>.</a:t>
            </a:r>
            <a:endParaRPr lang="en-US" dirty="0">
              <a:solidFill>
                <a:schemeClr val="tx1"/>
              </a:solidFill>
              <a:latin typeface="Andalus" panose="02020603050405020304" pitchFamily="18" charset="-78"/>
              <a:cs typeface="Andalus" panose="02020603050405020304" pitchFamily="18" charset="-78"/>
            </a:endParaRPr>
          </a:p>
          <a:p>
            <a:endParaRPr lang="en-US" b="1" dirty="0" smtClean="0">
              <a:solidFill>
                <a:schemeClr val="tx1"/>
              </a:solidFill>
              <a:latin typeface="Andalus" panose="02020603050405020304" pitchFamily="18" charset="-78"/>
              <a:cs typeface="Andalus" panose="02020603050405020304" pitchFamily="18" charset="-78"/>
            </a:endParaRPr>
          </a:p>
          <a:p>
            <a:r>
              <a:rPr lang="en-US" b="1" dirty="0" smtClean="0">
                <a:solidFill>
                  <a:schemeClr val="tx1"/>
                </a:solidFill>
                <a:latin typeface="Andalus" panose="02020603050405020304" pitchFamily="18" charset="-78"/>
                <a:cs typeface="Andalus" panose="02020603050405020304" pitchFamily="18" charset="-78"/>
              </a:rPr>
              <a:t>Temporal lobe</a:t>
            </a:r>
            <a:endParaRPr lang="en-US" dirty="0">
              <a:solidFill>
                <a:schemeClr val="tx1"/>
              </a:solidFill>
              <a:latin typeface="Andalus" panose="02020603050405020304" pitchFamily="18" charset="-78"/>
              <a:cs typeface="Andalus" panose="02020603050405020304" pitchFamily="18" charset="-78"/>
            </a:endParaRPr>
          </a:p>
          <a:p>
            <a:pPr lvl="0"/>
            <a:r>
              <a:rPr lang="en-US" dirty="0" smtClean="0">
                <a:solidFill>
                  <a:schemeClr val="tx1"/>
                </a:solidFill>
                <a:latin typeface="Andalus" panose="02020603050405020304" pitchFamily="18" charset="-78"/>
                <a:cs typeface="Andalus" panose="02020603050405020304" pitchFamily="18" charset="-78"/>
              </a:rPr>
              <a:t>-Language </a:t>
            </a:r>
            <a:r>
              <a:rPr lang="en-US" dirty="0">
                <a:solidFill>
                  <a:schemeClr val="tx1"/>
                </a:solidFill>
                <a:latin typeface="Andalus" panose="02020603050405020304" pitchFamily="18" charset="-78"/>
                <a:cs typeface="Andalus" panose="02020603050405020304" pitchFamily="18" charset="-78"/>
              </a:rPr>
              <a:t>perception </a:t>
            </a:r>
          </a:p>
          <a:p>
            <a:pPr lvl="0"/>
            <a:r>
              <a:rPr lang="en-US" dirty="0" smtClean="0">
                <a:solidFill>
                  <a:schemeClr val="tx1"/>
                </a:solidFill>
                <a:latin typeface="Andalus" panose="02020603050405020304" pitchFamily="18" charset="-78"/>
                <a:cs typeface="Andalus" panose="02020603050405020304" pitchFamily="18" charset="-78"/>
              </a:rPr>
              <a:t>-Memory</a:t>
            </a:r>
            <a:endParaRPr lang="en-US" dirty="0">
              <a:solidFill>
                <a:schemeClr val="tx1"/>
              </a:solidFill>
              <a:latin typeface="Andalus" panose="02020603050405020304" pitchFamily="18" charset="-78"/>
              <a:cs typeface="Andalus" panose="02020603050405020304" pitchFamily="18" charset="-78"/>
            </a:endParaRPr>
          </a:p>
          <a:p>
            <a:pPr lvl="0"/>
            <a:r>
              <a:rPr lang="en-US" dirty="0" smtClean="0">
                <a:solidFill>
                  <a:schemeClr val="tx1"/>
                </a:solidFill>
                <a:latin typeface="Andalus" panose="02020603050405020304" pitchFamily="18" charset="-78"/>
                <a:cs typeface="Andalus" panose="02020603050405020304" pitchFamily="18" charset="-78"/>
              </a:rPr>
              <a:t>-Listening</a:t>
            </a:r>
            <a:endParaRPr lang="en-US" dirty="0">
              <a:solidFill>
                <a:schemeClr val="tx1"/>
              </a:solidFill>
              <a:latin typeface="Andalus" panose="02020603050405020304" pitchFamily="18" charset="-78"/>
              <a:cs typeface="Andalus" panose="02020603050405020304" pitchFamily="18" charset="-78"/>
            </a:endParaRPr>
          </a:p>
          <a:p>
            <a:pPr lvl="0"/>
            <a:r>
              <a:rPr lang="en-US" dirty="0" smtClean="0">
                <a:solidFill>
                  <a:schemeClr val="tx1"/>
                </a:solidFill>
                <a:latin typeface="Andalus" panose="02020603050405020304" pitchFamily="18" charset="-78"/>
                <a:cs typeface="Andalus" panose="02020603050405020304" pitchFamily="18" charset="-78"/>
              </a:rPr>
              <a:t>-Sequencing </a:t>
            </a:r>
            <a:r>
              <a:rPr lang="en-US" dirty="0">
                <a:solidFill>
                  <a:schemeClr val="tx1"/>
                </a:solidFill>
                <a:latin typeface="Andalus" panose="02020603050405020304" pitchFamily="18" charset="-78"/>
                <a:cs typeface="Andalus" panose="02020603050405020304" pitchFamily="18" charset="-78"/>
              </a:rPr>
              <a:t>and organization</a:t>
            </a:r>
            <a:r>
              <a:rPr lang="en-US" dirty="0" smtClean="0">
                <a:solidFill>
                  <a:schemeClr val="tx1"/>
                </a:solidFill>
                <a:latin typeface="Andalus" panose="02020603050405020304" pitchFamily="18" charset="-78"/>
                <a:cs typeface="Andalus" panose="02020603050405020304" pitchFamily="18" charset="-78"/>
              </a:rPr>
              <a:t>.</a:t>
            </a:r>
          </a:p>
          <a:p>
            <a:endParaRPr lang="en-US" b="1" dirty="0" smtClean="0">
              <a:solidFill>
                <a:schemeClr val="tx1"/>
              </a:solidFill>
              <a:latin typeface="Andalus" panose="02020603050405020304" pitchFamily="18" charset="-78"/>
              <a:cs typeface="Andalus" panose="02020603050405020304" pitchFamily="18" charset="-78"/>
            </a:endParaRPr>
          </a:p>
          <a:p>
            <a:r>
              <a:rPr lang="en-US" b="1" dirty="0" smtClean="0">
                <a:solidFill>
                  <a:schemeClr val="tx1"/>
                </a:solidFill>
                <a:latin typeface="Andalus" panose="02020603050405020304" pitchFamily="18" charset="-78"/>
                <a:cs typeface="Andalus" panose="02020603050405020304" pitchFamily="18" charset="-78"/>
              </a:rPr>
              <a:t>Occipital </a:t>
            </a:r>
            <a:r>
              <a:rPr lang="en-US" b="1" dirty="0">
                <a:solidFill>
                  <a:schemeClr val="tx1"/>
                </a:solidFill>
                <a:latin typeface="Andalus" panose="02020603050405020304" pitchFamily="18" charset="-78"/>
                <a:cs typeface="Andalus" panose="02020603050405020304" pitchFamily="18" charset="-78"/>
              </a:rPr>
              <a:t>lobe</a:t>
            </a:r>
            <a:endParaRPr lang="en-US" dirty="0">
              <a:solidFill>
                <a:schemeClr val="tx1"/>
              </a:solidFill>
              <a:latin typeface="Andalus" panose="02020603050405020304" pitchFamily="18" charset="-78"/>
              <a:cs typeface="Andalus" panose="02020603050405020304" pitchFamily="18" charset="-78"/>
            </a:endParaRPr>
          </a:p>
          <a:p>
            <a:pPr lvl="0"/>
            <a:r>
              <a:rPr lang="en-US" dirty="0" smtClean="0">
                <a:solidFill>
                  <a:schemeClr val="tx1"/>
                </a:solidFill>
                <a:latin typeface="Andalus" panose="02020603050405020304" pitchFamily="18" charset="-78"/>
                <a:cs typeface="Andalus" panose="02020603050405020304" pitchFamily="18" charset="-78"/>
              </a:rPr>
              <a:t>-Visual </a:t>
            </a:r>
            <a:r>
              <a:rPr lang="en-US" dirty="0">
                <a:solidFill>
                  <a:schemeClr val="tx1"/>
                </a:solidFill>
                <a:latin typeface="Andalus" panose="02020603050405020304" pitchFamily="18" charset="-78"/>
                <a:cs typeface="Andalus" panose="02020603050405020304" pitchFamily="18" charset="-78"/>
              </a:rPr>
              <a:t>processing (light, color, movement).</a:t>
            </a:r>
          </a:p>
          <a:p>
            <a:pPr lvl="0"/>
            <a:endParaRPr lang="en-US" dirty="0">
              <a:solidFill>
                <a:schemeClr val="tx1"/>
              </a:solidFill>
              <a:latin typeface="Andalus" panose="02020603050405020304" pitchFamily="18" charset="-78"/>
              <a:cs typeface="Andalus" panose="02020603050405020304" pitchFamily="18" charset="-78"/>
            </a:endParaRPr>
          </a:p>
          <a:p>
            <a:pPr lvl="0"/>
            <a:endParaRPr lang="en-US" dirty="0">
              <a:solidFill>
                <a:schemeClr val="tx1"/>
              </a:solidFill>
              <a:latin typeface="Andalus" panose="02020603050405020304" pitchFamily="18" charset="-78"/>
              <a:cs typeface="Andalus" panose="02020603050405020304" pitchFamily="18" charset="-78"/>
            </a:endParaRPr>
          </a:p>
          <a:p>
            <a:r>
              <a:rPr lang="en-US" b="1" dirty="0" smtClean="0">
                <a:solidFill>
                  <a:schemeClr val="tx1"/>
                </a:solidFill>
                <a:latin typeface="Andalus" panose="02020603050405020304" pitchFamily="18" charset="-78"/>
                <a:cs typeface="Andalus" panose="02020603050405020304" pitchFamily="18" charset="-78"/>
              </a:rPr>
              <a:t> </a:t>
            </a:r>
            <a:endParaRPr lang="en-US" dirty="0">
              <a:solidFill>
                <a:schemeClr val="tx1"/>
              </a:solidFill>
              <a:latin typeface="Andalus" panose="02020603050405020304" pitchFamily="18" charset="-78"/>
              <a:cs typeface="Andalus" panose="02020603050405020304" pitchFamily="18" charset="-78"/>
            </a:endParaRPr>
          </a:p>
          <a:p>
            <a:pPr lvl="0"/>
            <a:endParaRPr lang="en-US" dirty="0">
              <a:solidFill>
                <a:schemeClr val="tx1"/>
              </a:solidFill>
              <a:latin typeface="Andalus" panose="02020603050405020304" pitchFamily="18" charset="-78"/>
              <a:cs typeface="Andalus" panose="02020603050405020304" pitchFamily="18" charset="-78"/>
            </a:endParaRPr>
          </a:p>
          <a:p>
            <a:endParaRPr lang="en-US" dirty="0" smtClean="0">
              <a:solidFill>
                <a:schemeClr val="tx1"/>
              </a:solidFill>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1980331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m62_powerpoint_2007_Brain_Template">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m62_powerpoint_2007_Brain_Template</Template>
  <TotalTime>347</TotalTime>
  <Words>2618</Words>
  <Application>Microsoft Office PowerPoint</Application>
  <PresentationFormat>On-screen Show (4:3)</PresentationFormat>
  <Paragraphs>806</Paragraphs>
  <Slides>41</Slides>
  <Notes>1</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41</vt:i4>
      </vt:variant>
    </vt:vector>
  </HeadingPairs>
  <TitlesOfParts>
    <vt:vector size="51" baseType="lpstr">
      <vt:lpstr>Algerian</vt:lpstr>
      <vt:lpstr>Andalus</vt:lpstr>
      <vt:lpstr>Arial</vt:lpstr>
      <vt:lpstr>Baskerville Old Face</vt:lpstr>
      <vt:lpstr>Calibri</vt:lpstr>
      <vt:lpstr>Cambria Math</vt:lpstr>
      <vt:lpstr>Times New Roman</vt:lpstr>
      <vt:lpstr>Wingdings</vt:lpstr>
      <vt:lpstr>m62_powerpoint_2007_Brain_Template</vt:lpstr>
      <vt:lpstr>Equation</vt:lpstr>
      <vt:lpstr>          EEG Based Brain Source Localization for Healthcare Applications CPD (0.5 point)</vt:lpstr>
      <vt:lpstr>Presentation Outline</vt:lpstr>
      <vt:lpstr>     Brain: Lets explore it…</vt:lpstr>
      <vt:lpstr>     Brain: Lets explore it…</vt:lpstr>
      <vt:lpstr>     Brain: Lets explore it…</vt:lpstr>
      <vt:lpstr>     Brain: Lets explore it…</vt:lpstr>
      <vt:lpstr>     Brain: Lets explore it…</vt:lpstr>
      <vt:lpstr>     Brain: Lets explore it…</vt:lpstr>
      <vt:lpstr>     Brain: Lets explore it…</vt:lpstr>
      <vt:lpstr>     Brain: Lets explore it…</vt:lpstr>
      <vt:lpstr>     Why Brain Source Localization?</vt:lpstr>
      <vt:lpstr>     Why Brain Source Localization?</vt:lpstr>
      <vt:lpstr>     Why Brain Source Localization?</vt:lpstr>
      <vt:lpstr>     Why Brain Source Localization?</vt:lpstr>
      <vt:lpstr>     Why Brain Source Localization?</vt:lpstr>
      <vt:lpstr>     Why Brain Source Localization?</vt:lpstr>
      <vt:lpstr>     Why Brain Source Localization?</vt:lpstr>
      <vt:lpstr>     Why Brain Source Localization?</vt:lpstr>
      <vt:lpstr>     Why Brain Source Localization?</vt:lpstr>
      <vt:lpstr>     Why Brain Source Localization?</vt:lpstr>
      <vt:lpstr>     Why Brain Source Localization?</vt:lpstr>
      <vt:lpstr>     Why Brain Source Localization?</vt:lpstr>
      <vt:lpstr>     Why Brain Source Localization?</vt:lpstr>
      <vt:lpstr>     Why Brain Source Localization?</vt:lpstr>
      <vt:lpstr>     Why Brain Source Localization?</vt:lpstr>
      <vt:lpstr>     Why Brain Source Localization?</vt:lpstr>
      <vt:lpstr>     Why Brain Source Localization?</vt:lpstr>
      <vt:lpstr>     Why Brain Source Localization?</vt:lpstr>
      <vt:lpstr>     Why Brain Source Localization?</vt:lpstr>
      <vt:lpstr>     Healthcare applications </vt:lpstr>
      <vt:lpstr>     Healthcare applications </vt:lpstr>
      <vt:lpstr>     Healthcare applications </vt:lpstr>
      <vt:lpstr>     Healthcare applications </vt:lpstr>
      <vt:lpstr>     Healthcare applications </vt:lpstr>
      <vt:lpstr>     Healthcare applications </vt:lpstr>
      <vt:lpstr>     Healthcare applications </vt:lpstr>
      <vt:lpstr>    Some Research outcomes </vt:lpstr>
      <vt:lpstr>    Some Research outcomes </vt:lpstr>
      <vt:lpstr>     Conclusion</vt:lpstr>
      <vt:lpstr>     Conclusion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EEG Based Brain Source Localization for Healthcare Applications</dc:title>
  <dc:creator>indus</dc:creator>
  <cp:lastModifiedBy>Engr. Dr. Munsif Ali Jatoi  Associate Professor Biomedical Engg</cp:lastModifiedBy>
  <cp:revision>160</cp:revision>
  <dcterms:created xsi:type="dcterms:W3CDTF">2017-02-17T10:58:00Z</dcterms:created>
  <dcterms:modified xsi:type="dcterms:W3CDTF">2022-01-21T10:47:55Z</dcterms:modified>
</cp:coreProperties>
</file>