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6" r:id="rId2"/>
    <p:sldId id="257" r:id="rId3"/>
    <p:sldId id="334" r:id="rId4"/>
    <p:sldId id="286" r:id="rId5"/>
    <p:sldId id="287" r:id="rId6"/>
    <p:sldId id="288" r:id="rId7"/>
    <p:sldId id="289" r:id="rId8"/>
    <p:sldId id="291" r:id="rId9"/>
    <p:sldId id="293" r:id="rId10"/>
    <p:sldId id="335" r:id="rId11"/>
    <p:sldId id="336" r:id="rId12"/>
    <p:sldId id="337" r:id="rId13"/>
    <p:sldId id="338" r:id="rId14"/>
    <p:sldId id="348" r:id="rId15"/>
    <p:sldId id="349" r:id="rId16"/>
    <p:sldId id="298" r:id="rId17"/>
    <p:sldId id="350" r:id="rId18"/>
    <p:sldId id="351" r:id="rId19"/>
    <p:sldId id="352" r:id="rId20"/>
    <p:sldId id="353" r:id="rId21"/>
    <p:sldId id="354" r:id="rId22"/>
    <p:sldId id="346" r:id="rId23"/>
    <p:sldId id="355" r:id="rId24"/>
    <p:sldId id="356" r:id="rId25"/>
    <p:sldId id="357" r:id="rId26"/>
    <p:sldId id="358" r:id="rId27"/>
    <p:sldId id="311" r:id="rId28"/>
    <p:sldId id="312" r:id="rId29"/>
    <p:sldId id="360" r:id="rId30"/>
    <p:sldId id="361" r:id="rId31"/>
    <p:sldId id="323" r:id="rId32"/>
    <p:sldId id="313" r:id="rId33"/>
    <p:sldId id="317" r:id="rId34"/>
    <p:sldId id="324" r:id="rId35"/>
    <p:sldId id="363" r:id="rId36"/>
    <p:sldId id="362" r:id="rId37"/>
    <p:sldId id="318"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115" d="100"/>
          <a:sy n="115" d="100"/>
        </p:scale>
        <p:origin x="37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a:pPr>
            <a:r>
              <a:rPr lang="en-US" dirty="0" smtClean="0"/>
              <a:t>Graphical</a:t>
            </a:r>
            <a:r>
              <a:rPr lang="en-US" baseline="0" dirty="0" smtClean="0"/>
              <a:t> representation</a:t>
            </a:r>
            <a:endParaRPr lang="en-US" dirty="0"/>
          </a:p>
        </c:rich>
      </c:tx>
      <c:layout>
        <c:manualLayout>
          <c:xMode val="edge"/>
          <c:yMode val="edge"/>
          <c:x val="0.37142935258092741"/>
          <c:y val="0"/>
        </c:manualLayout>
      </c:layout>
      <c:overlay val="0"/>
    </c:title>
    <c:autoTitleDeleted val="0"/>
    <c:plotArea>
      <c:layout>
        <c:manualLayout>
          <c:layoutTarget val="inner"/>
          <c:xMode val="edge"/>
          <c:yMode val="edge"/>
          <c:x val="5.5162948381452317E-2"/>
          <c:y val="0.14279211661996744"/>
          <c:w val="0.92747594050743654"/>
          <c:h val="0.61002948669726964"/>
        </c:manualLayout>
      </c:layout>
      <c:barChart>
        <c:barDir val="col"/>
        <c:grouping val="clustered"/>
        <c:varyColors val="0"/>
        <c:ser>
          <c:idx val="0"/>
          <c:order val="0"/>
          <c:tx>
            <c:strRef>
              <c:f>Sheet1!$B$1</c:f>
              <c:strCache>
                <c:ptCount val="1"/>
                <c:pt idx="0">
                  <c:v>Betweenness centrality(BC)</c:v>
                </c:pt>
              </c:strCache>
            </c:strRef>
          </c:tx>
          <c:spPr>
            <a:solidFill>
              <a:schemeClr val="accent6">
                <a:lumMod val="40000"/>
                <a:lumOff val="60000"/>
              </a:schemeClr>
            </a:solidFill>
          </c:spPr>
          <c:invertIfNegative val="0"/>
          <c:cat>
            <c:strRef>
              <c:f>Sheet1!$A$2:$A$6</c:f>
              <c:strCache>
                <c:ptCount val="5"/>
                <c:pt idx="0">
                  <c:v>iLOC </c:v>
                </c:pt>
                <c:pt idx="1">
                  <c:v>toITGI </c:v>
                </c:pt>
                <c:pt idx="2">
                  <c:v>PreCG.L </c:v>
                </c:pt>
                <c:pt idx="3">
                  <c:v>MOG.L </c:v>
                </c:pt>
                <c:pt idx="4">
                  <c:v>POCG.L </c:v>
                </c:pt>
              </c:strCache>
            </c:strRef>
          </c:cat>
          <c:val>
            <c:numRef>
              <c:f>Sheet1!$B$2:$B$6</c:f>
              <c:numCache>
                <c:formatCode>General</c:formatCode>
                <c:ptCount val="5"/>
                <c:pt idx="0">
                  <c:v>0.66978000000000693</c:v>
                </c:pt>
                <c:pt idx="1">
                  <c:v>0.33750000000000346</c:v>
                </c:pt>
                <c:pt idx="2">
                  <c:v>0.32570000000000032</c:v>
                </c:pt>
                <c:pt idx="3">
                  <c:v>0.24310000000000001</c:v>
                </c:pt>
                <c:pt idx="4">
                  <c:v>0.26750000000000002</c:v>
                </c:pt>
              </c:numCache>
            </c:numRef>
          </c:val>
          <c:extLst>
            <c:ext xmlns:c16="http://schemas.microsoft.com/office/drawing/2014/chart" uri="{C3380CC4-5D6E-409C-BE32-E72D297353CC}">
              <c16:uniqueId val="{00000000-C536-4220-9799-1FB6AB285852}"/>
            </c:ext>
          </c:extLst>
        </c:ser>
        <c:ser>
          <c:idx val="1"/>
          <c:order val="1"/>
          <c:tx>
            <c:strRef>
              <c:f>Sheet1!$C$1</c:f>
              <c:strCache>
                <c:ptCount val="1"/>
                <c:pt idx="0">
                  <c:v>Eigenvector Centrality(EC)</c:v>
                </c:pt>
              </c:strCache>
            </c:strRef>
          </c:tx>
          <c:spPr>
            <a:solidFill>
              <a:schemeClr val="accent5">
                <a:lumMod val="60000"/>
                <a:lumOff val="40000"/>
              </a:schemeClr>
            </a:solidFill>
            <a:effectLst>
              <a:outerShdw blurRad="88900" dist="50800" dir="5400000" algn="ctr" rotWithShape="0">
                <a:srgbClr val="964305">
                  <a:lumMod val="60000"/>
                  <a:lumOff val="40000"/>
                  <a:alpha val="98000"/>
                </a:srgbClr>
              </a:outerShdw>
            </a:effectLst>
          </c:spPr>
          <c:invertIfNegative val="0"/>
          <c:cat>
            <c:strRef>
              <c:f>Sheet1!$A$2:$A$6</c:f>
              <c:strCache>
                <c:ptCount val="5"/>
                <c:pt idx="0">
                  <c:v>iLOC </c:v>
                </c:pt>
                <c:pt idx="1">
                  <c:v>toITGI </c:v>
                </c:pt>
                <c:pt idx="2">
                  <c:v>PreCG.L </c:v>
                </c:pt>
                <c:pt idx="3">
                  <c:v>MOG.L </c:v>
                </c:pt>
                <c:pt idx="4">
                  <c:v>POCG.L </c:v>
                </c:pt>
              </c:strCache>
            </c:strRef>
          </c:cat>
          <c:val>
            <c:numRef>
              <c:f>Sheet1!$C$2:$C$6</c:f>
              <c:numCache>
                <c:formatCode>General</c:formatCode>
                <c:ptCount val="5"/>
                <c:pt idx="0">
                  <c:v>0.74231000000000003</c:v>
                </c:pt>
                <c:pt idx="1">
                  <c:v>0.62730000000000063</c:v>
                </c:pt>
                <c:pt idx="2">
                  <c:v>0.63940000000000063</c:v>
                </c:pt>
                <c:pt idx="3">
                  <c:v>0.67660000000000953</c:v>
                </c:pt>
                <c:pt idx="4">
                  <c:v>0.61950000000000005</c:v>
                </c:pt>
              </c:numCache>
            </c:numRef>
          </c:val>
          <c:extLst>
            <c:ext xmlns:c16="http://schemas.microsoft.com/office/drawing/2014/chart" uri="{C3380CC4-5D6E-409C-BE32-E72D297353CC}">
              <c16:uniqueId val="{00000001-C536-4220-9799-1FB6AB285852}"/>
            </c:ext>
          </c:extLst>
        </c:ser>
        <c:ser>
          <c:idx val="2"/>
          <c:order val="2"/>
          <c:tx>
            <c:strRef>
              <c:f>Sheet1!$D$1</c:f>
              <c:strCache>
                <c:ptCount val="1"/>
                <c:pt idx="0">
                  <c:v>Degree centrality(DC)</c:v>
                </c:pt>
              </c:strCache>
            </c:strRef>
          </c:tx>
          <c:spPr>
            <a:solidFill>
              <a:schemeClr val="accent4">
                <a:lumMod val="60000"/>
                <a:lumOff val="40000"/>
              </a:schemeClr>
            </a:solidFill>
          </c:spPr>
          <c:invertIfNegative val="0"/>
          <c:cat>
            <c:strRef>
              <c:f>Sheet1!$A$2:$A$6</c:f>
              <c:strCache>
                <c:ptCount val="5"/>
                <c:pt idx="0">
                  <c:v>iLOC </c:v>
                </c:pt>
                <c:pt idx="1">
                  <c:v>toITGI </c:v>
                </c:pt>
                <c:pt idx="2">
                  <c:v>PreCG.L </c:v>
                </c:pt>
                <c:pt idx="3">
                  <c:v>MOG.L </c:v>
                </c:pt>
                <c:pt idx="4">
                  <c:v>POCG.L </c:v>
                </c:pt>
              </c:strCache>
            </c:strRef>
          </c:cat>
          <c:val>
            <c:numRef>
              <c:f>Sheet1!$D$2:$D$6</c:f>
              <c:numCache>
                <c:formatCode>General</c:formatCode>
                <c:ptCount val="5"/>
                <c:pt idx="0">
                  <c:v>0.16750000000000093</c:v>
                </c:pt>
                <c:pt idx="1">
                  <c:v>0.15680000000000024</c:v>
                </c:pt>
                <c:pt idx="2">
                  <c:v>0.14670000000000041</c:v>
                </c:pt>
                <c:pt idx="3">
                  <c:v>0.1208</c:v>
                </c:pt>
                <c:pt idx="4">
                  <c:v>0.16900000000000096</c:v>
                </c:pt>
              </c:numCache>
            </c:numRef>
          </c:val>
          <c:extLst>
            <c:ext xmlns:c16="http://schemas.microsoft.com/office/drawing/2014/chart" uri="{C3380CC4-5D6E-409C-BE32-E72D297353CC}">
              <c16:uniqueId val="{00000002-C536-4220-9799-1FB6AB285852}"/>
            </c:ext>
          </c:extLst>
        </c:ser>
        <c:dLbls>
          <c:showLegendKey val="0"/>
          <c:showVal val="0"/>
          <c:showCatName val="0"/>
          <c:showSerName val="0"/>
          <c:showPercent val="0"/>
          <c:showBubbleSize val="0"/>
        </c:dLbls>
        <c:gapWidth val="75"/>
        <c:overlap val="-25"/>
        <c:axId val="-18170944"/>
        <c:axId val="-18170400"/>
      </c:barChart>
      <c:catAx>
        <c:axId val="-18170944"/>
        <c:scaling>
          <c:orientation val="minMax"/>
        </c:scaling>
        <c:delete val="0"/>
        <c:axPos val="b"/>
        <c:numFmt formatCode="General" sourceLinked="0"/>
        <c:majorTickMark val="none"/>
        <c:minorTickMark val="none"/>
        <c:tickLblPos val="nextTo"/>
        <c:crossAx val="-18170400"/>
        <c:crosses val="autoZero"/>
        <c:auto val="1"/>
        <c:lblAlgn val="ctr"/>
        <c:lblOffset val="100"/>
        <c:noMultiLvlLbl val="0"/>
      </c:catAx>
      <c:valAx>
        <c:axId val="-18170400"/>
        <c:scaling>
          <c:orientation val="minMax"/>
        </c:scaling>
        <c:delete val="0"/>
        <c:axPos val="l"/>
        <c:majorGridlines/>
        <c:numFmt formatCode="General" sourceLinked="1"/>
        <c:majorTickMark val="none"/>
        <c:minorTickMark val="none"/>
        <c:tickLblPos val="nextTo"/>
        <c:spPr>
          <a:ln w="9525">
            <a:noFill/>
          </a:ln>
        </c:spPr>
        <c:crossAx val="-18170944"/>
        <c:crosses val="autoZero"/>
        <c:crossBetween val="between"/>
      </c:valAx>
    </c:plotArea>
    <c:legend>
      <c:legendPos val="b"/>
      <c:overlay val="0"/>
      <c:txPr>
        <a:bodyPr/>
        <a:lstStyle/>
        <a:p>
          <a:pPr>
            <a:defRPr sz="1800"/>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0135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802494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93551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704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002501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964143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3166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80945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6632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36853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7906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719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12892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1862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46950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90113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8A87A34-81AB-432B-8DAE-1953F412C126}" type="datetimeFigureOut">
              <a:rPr lang="en-US" smtClean="0"/>
              <a:pPr/>
              <a:t>1/21/2022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7072099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6.wmf"/><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7.wmf"/><Relationship Id="rId4" Type="http://schemas.openxmlformats.org/officeDocument/2006/relationships/oleObject" Target="../embeddings/oleObject3.bin"/></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9.w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8.wmf"/><Relationship Id="rId4" Type="http://schemas.openxmlformats.org/officeDocument/2006/relationships/oleObject" Target="../embeddings/oleObject4.bin"/></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9798" y="2404091"/>
            <a:ext cx="9448800" cy="1825096"/>
          </a:xfrm>
        </p:spPr>
        <p:txBody>
          <a:bodyPr>
            <a:normAutofit fontScale="90000"/>
          </a:bodyPr>
          <a:lstStyle/>
          <a:p>
            <a:pPr algn="ct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sz="5300" dirty="0" smtClean="0"/>
              <a:t/>
            </a:r>
            <a:br>
              <a:rPr lang="en-US" sz="5300" dirty="0" smtClean="0"/>
            </a:br>
            <a:r>
              <a:rPr lang="en-US" sz="4800" dirty="0"/>
              <a:t/>
            </a:r>
            <a:br>
              <a:rPr lang="en-US" sz="4800" dirty="0"/>
            </a:br>
            <a:r>
              <a:rPr lang="en-US" sz="4800" dirty="0"/>
              <a:t> </a:t>
            </a:r>
            <a:r>
              <a:rPr lang="en-US" sz="4800" dirty="0" smtClean="0">
                <a:latin typeface="Algerian" panose="04020705040A02060702" pitchFamily="82" charset="0"/>
              </a:rPr>
              <a:t>Statistical Measures Based understanding of Brain Networks </a:t>
            </a:r>
            <a:endParaRPr lang="en-US" sz="5300" dirty="0">
              <a:latin typeface="Algerian" panose="04020705040A02060702" pitchFamily="82" charset="0"/>
              <a:cs typeface="Andalus" panose="02020603050405020304" pitchFamily="18" charset="-78"/>
            </a:endParaRPr>
          </a:p>
        </p:txBody>
      </p:sp>
      <p:sp>
        <p:nvSpPr>
          <p:cNvPr id="3" name="Subtitle 2"/>
          <p:cNvSpPr>
            <a:spLocks noGrp="1"/>
          </p:cNvSpPr>
          <p:nvPr>
            <p:ph type="subTitle" idx="1"/>
          </p:nvPr>
        </p:nvSpPr>
        <p:spPr>
          <a:xfrm>
            <a:off x="977960" y="3426084"/>
            <a:ext cx="9448800" cy="685800"/>
          </a:xfrm>
        </p:spPr>
        <p:txBody>
          <a:bodyPr>
            <a:noAutofit/>
          </a:bodyPr>
          <a:lstStyle/>
          <a:p>
            <a:pPr algn="ctr"/>
            <a:endParaRPr lang="en-US" sz="3600" b="1" dirty="0" smtClean="0">
              <a:latin typeface="Andalus" panose="02020603050405020304" pitchFamily="18" charset="-78"/>
              <a:cs typeface="Andalus" panose="02020603050405020304" pitchFamily="18" charset="-78"/>
            </a:endParaRPr>
          </a:p>
          <a:p>
            <a:pPr algn="ctr"/>
            <a:endParaRPr lang="en-US" sz="3600" b="1" dirty="0" smtClean="0">
              <a:latin typeface="Andalus" panose="02020603050405020304" pitchFamily="18" charset="-78"/>
              <a:cs typeface="Andalus" panose="02020603050405020304" pitchFamily="18" charset="-78"/>
            </a:endParaRPr>
          </a:p>
          <a:p>
            <a:pPr algn="ctr"/>
            <a:r>
              <a:rPr lang="en-US" sz="3600" b="1" dirty="0" smtClean="0">
                <a:latin typeface="Andalus" panose="02020603050405020304" pitchFamily="18" charset="-78"/>
                <a:cs typeface="Andalus" panose="02020603050405020304" pitchFamily="18" charset="-78"/>
              </a:rPr>
              <a:t>           Engr. Dr. </a:t>
            </a:r>
            <a:r>
              <a:rPr lang="en-US" sz="3600" b="1" dirty="0" err="1" smtClean="0">
                <a:latin typeface="Andalus" panose="02020603050405020304" pitchFamily="18" charset="-78"/>
                <a:cs typeface="Andalus" panose="02020603050405020304" pitchFamily="18" charset="-78"/>
              </a:rPr>
              <a:t>Munsif</a:t>
            </a:r>
            <a:r>
              <a:rPr lang="en-US" sz="3600" b="1" dirty="0" smtClean="0">
                <a:latin typeface="Andalus" panose="02020603050405020304" pitchFamily="18" charset="-78"/>
                <a:cs typeface="Andalus" panose="02020603050405020304" pitchFamily="18" charset="-78"/>
              </a:rPr>
              <a:t> Ali </a:t>
            </a:r>
            <a:r>
              <a:rPr lang="en-US" sz="3600" b="1" dirty="0" err="1" smtClean="0">
                <a:latin typeface="Andalus" panose="02020603050405020304" pitchFamily="18" charset="-78"/>
                <a:cs typeface="Andalus" panose="02020603050405020304" pitchFamily="18" charset="-78"/>
              </a:rPr>
              <a:t>Jatoi</a:t>
            </a: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r>
              <a:rPr lang="en-US" sz="3600" b="1" dirty="0" smtClean="0">
                <a:latin typeface="Andalus" panose="02020603050405020304" pitchFamily="18" charset="-78"/>
                <a:cs typeface="Andalus" panose="02020603050405020304" pitchFamily="18" charset="-78"/>
              </a:rPr>
              <a:t/>
            </a:r>
            <a:br>
              <a:rPr lang="en-US" sz="3600" b="1" dirty="0" smtClean="0">
                <a:latin typeface="Andalus" panose="02020603050405020304" pitchFamily="18" charset="-78"/>
                <a:cs typeface="Andalus" panose="02020603050405020304" pitchFamily="18" charset="-78"/>
              </a:rPr>
            </a:br>
            <a:endParaRPr lang="en-US" sz="4000" b="1" i="1" baseline="30000" dirty="0">
              <a:solidFill>
                <a:srgbClr val="7030A0"/>
              </a:solidFill>
              <a:latin typeface="Arabic Typesetting" panose="03020402040406030203" pitchFamily="66" charset="-78"/>
              <a:cs typeface="Arabic Typesetting" panose="03020402040406030203" pitchFamily="66" charset="-78"/>
            </a:endParaRPr>
          </a:p>
          <a:p>
            <a:pPr algn="ctr"/>
            <a:endParaRPr lang="en-US" sz="2800" b="1" dirty="0">
              <a:solidFill>
                <a:schemeClr val="accent6">
                  <a:lumMod val="75000"/>
                </a:schemeClr>
              </a:solidFill>
              <a:latin typeface="Arabic Typesetting" panose="03020402040406030203" pitchFamily="66" charset="-78"/>
              <a:cs typeface="Arabic Typesetting" panose="03020402040406030203" pitchFamily="66" charset="-78"/>
            </a:endParaRPr>
          </a:p>
          <a:p>
            <a:pPr algn="ctr"/>
            <a:r>
              <a:rPr lang="en-US" sz="2800" b="1" baseline="30000" dirty="0" smtClean="0">
                <a:solidFill>
                  <a:schemeClr val="accent6">
                    <a:lumMod val="75000"/>
                  </a:schemeClr>
                </a:solidFill>
                <a:latin typeface="Arabic Typesetting" panose="03020402040406030203" pitchFamily="66" charset="-78"/>
                <a:cs typeface="Arabic Typesetting" panose="03020402040406030203" pitchFamily="66" charset="-78"/>
              </a:rPr>
              <a:t> </a:t>
            </a:r>
            <a:endParaRPr lang="en-US" sz="2800" b="1" dirty="0">
              <a:solidFill>
                <a:schemeClr val="accent6">
                  <a:lumMod val="75000"/>
                </a:schemeClr>
              </a:solidFill>
              <a:latin typeface="Arabic Typesetting" panose="03020402040406030203" pitchFamily="66" charset="-78"/>
              <a:cs typeface="Arabic Typesetting" panose="03020402040406030203" pitchFamily="66" charset="-78"/>
            </a:endParaRPr>
          </a:p>
          <a:p>
            <a:pPr algn="ctr"/>
            <a:endParaRPr lang="en-US" sz="2800" b="1" dirty="0" smtClean="0">
              <a:solidFill>
                <a:schemeClr val="accent6">
                  <a:lumMod val="75000"/>
                </a:schemeClr>
              </a:solidFill>
              <a:latin typeface="Arabic Typesetting" panose="03020402040406030203" pitchFamily="66" charset="-78"/>
              <a:cs typeface="Arabic Typesetting" panose="03020402040406030203" pitchFamily="66" charset="-78"/>
            </a:endParaRPr>
          </a:p>
          <a:p>
            <a:pPr algn="ctr"/>
            <a:endParaRPr lang="en-US" sz="3600" b="1" baseline="30000" dirty="0">
              <a:latin typeface="Andalus" panose="02020603050405020304" pitchFamily="18" charset="-78"/>
              <a:cs typeface="Andalus" panose="02020603050405020304" pitchFamily="18" charset="-78"/>
            </a:endParaRPr>
          </a:p>
        </p:txBody>
      </p:sp>
      <p:sp>
        <p:nvSpPr>
          <p:cNvPr id="5" name="AutoShape 2" descr="Image result for IEEE"/>
          <p:cNvSpPr>
            <a:spLocks noChangeAspect="1" noChangeArrowheads="1"/>
          </p:cNvSpPr>
          <p:nvPr/>
        </p:nvSpPr>
        <p:spPr bwMode="auto">
          <a:xfrm>
            <a:off x="765175" y="5286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2"/>
            <a:ext cx="3762375" cy="1667399"/>
          </a:xfrm>
          <a:prstGeom prst="rect">
            <a:avLst/>
          </a:prstGeom>
        </p:spPr>
      </p:pic>
      <p:sp>
        <p:nvSpPr>
          <p:cNvPr id="6" name="AutoShape 2" descr="Image result for iCoMET 2020"/>
          <p:cNvSpPr>
            <a:spLocks noChangeAspect="1" noChangeArrowheads="1"/>
          </p:cNvSpPr>
          <p:nvPr/>
        </p:nvSpPr>
        <p:spPr bwMode="auto">
          <a:xfrm>
            <a:off x="155575" y="-12832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8" descr="Image result for iCoMET 202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747060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networks and Graph Theory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57977" y="2059580"/>
            <a:ext cx="9611723" cy="5693866"/>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brain signals are generated due to any mental or physical task carried out which are governed by electromagnetic laws</a:t>
            </a:r>
            <a:r>
              <a:rPr lang="en-US" sz="2800" dirty="0" smtClean="0">
                <a:latin typeface="Andalus" panose="02020603050405020304" pitchFamily="18" charset="-78"/>
                <a:cs typeface="Andalus" panose="02020603050405020304" pitchFamily="18" charset="-78"/>
              </a:rPr>
              <a:t>.</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strength of signals as well as their propagation </a:t>
            </a:r>
            <a:r>
              <a:rPr lang="en-US" sz="2800" dirty="0" smtClean="0">
                <a:latin typeface="Andalus" panose="02020603050405020304" pitchFamily="18" charset="-78"/>
                <a:cs typeface="Andalus" panose="02020603050405020304" pitchFamily="18" charset="-78"/>
              </a:rPr>
              <a:t>is dependent </a:t>
            </a:r>
            <a:r>
              <a:rPr lang="en-US" sz="2800" dirty="0">
                <a:latin typeface="Andalus" panose="02020603050405020304" pitchFamily="18" charset="-78"/>
                <a:cs typeface="Andalus" panose="02020603050405020304" pitchFamily="18" charset="-78"/>
              </a:rPr>
              <a:t>upon the path taken and the configuration of neurons in the network</a:t>
            </a:r>
            <a:r>
              <a:rPr lang="en-US" sz="2800" dirty="0" smtClean="0">
                <a:latin typeface="Andalus" panose="02020603050405020304" pitchFamily="18" charset="-78"/>
                <a:cs typeface="Andalus" panose="02020603050405020304" pitchFamily="18" charset="-78"/>
              </a:rPr>
              <a:t>.</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Hence, it is essential to understand the brain network and the sources which are responsible for such electromagnetic activity.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0" name="TextBox 9"/>
          <p:cNvSpPr txBox="1"/>
          <p:nvPr/>
        </p:nvSpPr>
        <p:spPr>
          <a:xfrm>
            <a:off x="11406777" y="6134100"/>
            <a:ext cx="772523" cy="707886"/>
          </a:xfrm>
          <a:prstGeom prst="rect">
            <a:avLst/>
          </a:prstGeom>
          <a:noFill/>
        </p:spPr>
        <p:txBody>
          <a:bodyPr wrap="square" rtlCol="0">
            <a:spAutoFit/>
          </a:bodyPr>
          <a:lstStyle/>
          <a:p>
            <a:pPr algn="ctr"/>
            <a:r>
              <a:rPr lang="en-US" sz="4000" b="1" dirty="0" smtClean="0"/>
              <a:t>10</a:t>
            </a:r>
            <a:endParaRPr lang="en-MY" sz="4000" b="1" dirty="0"/>
          </a:p>
        </p:txBody>
      </p:sp>
      <p:pic>
        <p:nvPicPr>
          <p:cNvPr id="12"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631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networks and Graph Theory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57977" y="2119241"/>
            <a:ext cx="9611723" cy="4401205"/>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understanding and study of active brain sources is termed as brain source localization whereas the study of brain networks is termed as brain connectivity analysis or simply brain connectivity.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Connectivity has an important application in </a:t>
            </a:r>
            <a:r>
              <a:rPr lang="en-US" sz="2800" dirty="0" err="1">
                <a:latin typeface="Andalus" panose="02020603050405020304" pitchFamily="18" charset="-78"/>
                <a:cs typeface="Andalus" panose="02020603050405020304" pitchFamily="18" charset="-78"/>
              </a:rPr>
              <a:t>neuroanatomy</a:t>
            </a:r>
            <a:r>
              <a:rPr lang="en-US" sz="2800" dirty="0">
                <a:latin typeface="Andalus" panose="02020603050405020304" pitchFamily="18" charset="-78"/>
                <a:cs typeface="Andalus" panose="02020603050405020304" pitchFamily="18" charset="-78"/>
              </a:rPr>
              <a:t>, neurodevelopment, electrophysiology, functional brain imaging, and the neural basis of cognition.</a:t>
            </a: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0" name="TextBox 9"/>
          <p:cNvSpPr txBox="1"/>
          <p:nvPr/>
        </p:nvSpPr>
        <p:spPr>
          <a:xfrm>
            <a:off x="11406777" y="6134100"/>
            <a:ext cx="772523" cy="707886"/>
          </a:xfrm>
          <a:prstGeom prst="rect">
            <a:avLst/>
          </a:prstGeom>
          <a:noFill/>
        </p:spPr>
        <p:txBody>
          <a:bodyPr wrap="square" rtlCol="0">
            <a:spAutoFit/>
          </a:bodyPr>
          <a:lstStyle/>
          <a:p>
            <a:pPr algn="ctr"/>
            <a:r>
              <a:rPr lang="en-US" sz="4000" b="1" dirty="0" smtClean="0"/>
              <a:t>11</a:t>
            </a:r>
            <a:endParaRPr lang="en-MY" sz="4000" b="1" dirty="0"/>
          </a:p>
        </p:txBody>
      </p:sp>
      <p:pic>
        <p:nvPicPr>
          <p:cNvPr id="12"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586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networks and Graph Theory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2047966" y="1968502"/>
            <a:ext cx="9611723" cy="5693866"/>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concepts and tools to understand the brain structure and its functions is carried out by using complex network theories and related mathematical relations</a:t>
            </a:r>
            <a:r>
              <a:rPr lang="en-US" sz="2800" dirty="0" smtClean="0">
                <a:latin typeface="Andalus" panose="02020603050405020304" pitchFamily="18" charset="-78"/>
                <a:cs typeface="Andalus" panose="02020603050405020304" pitchFamily="18" charset="-78"/>
              </a:rPr>
              <a:t>.</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This implies that to understand brain connectivity, it is necessary to understand the network topology basics and then apply the same definitions on the brain </a:t>
            </a:r>
            <a:r>
              <a:rPr lang="en-US" sz="2800" dirty="0" smtClean="0">
                <a:latin typeface="Andalus" panose="02020603050405020304" pitchFamily="18" charset="-78"/>
                <a:cs typeface="Andalus" panose="02020603050405020304" pitchFamily="18" charset="-78"/>
              </a:rPr>
              <a:t>networks.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network topology is observed by understanding of </a:t>
            </a:r>
            <a:r>
              <a:rPr lang="en-US" sz="2800" b="1" i="1" dirty="0" smtClean="0">
                <a:latin typeface="Andalus" panose="02020603050405020304" pitchFamily="18" charset="-78"/>
                <a:cs typeface="Andalus" panose="02020603050405020304" pitchFamily="18" charset="-78"/>
              </a:rPr>
              <a:t>Graph </a:t>
            </a:r>
            <a:r>
              <a:rPr lang="en-US" sz="2800" b="1" i="1" dirty="0">
                <a:latin typeface="Andalus" panose="02020603050405020304" pitchFamily="18" charset="-78"/>
                <a:cs typeface="Andalus" panose="02020603050405020304" pitchFamily="18" charset="-78"/>
              </a:rPr>
              <a:t>theory</a:t>
            </a:r>
            <a:r>
              <a:rPr lang="en-US" sz="2800" dirty="0">
                <a:latin typeface="Andalus" panose="02020603050405020304" pitchFamily="18" charset="-78"/>
                <a:cs typeface="Andalus" panose="02020603050405020304" pitchFamily="18" charset="-78"/>
              </a:rPr>
              <a:t> as this theory is used to model, estimate and simulate the topology and dynamics of brain networks.</a:t>
            </a: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0" name="TextBox 9"/>
          <p:cNvSpPr txBox="1"/>
          <p:nvPr/>
        </p:nvSpPr>
        <p:spPr>
          <a:xfrm>
            <a:off x="11395494" y="6134100"/>
            <a:ext cx="783806" cy="707886"/>
          </a:xfrm>
          <a:prstGeom prst="rect">
            <a:avLst/>
          </a:prstGeom>
          <a:noFill/>
        </p:spPr>
        <p:txBody>
          <a:bodyPr wrap="square" rtlCol="0">
            <a:spAutoFit/>
          </a:bodyPr>
          <a:lstStyle/>
          <a:p>
            <a:pPr algn="ctr"/>
            <a:r>
              <a:rPr lang="en-US" sz="4000" b="1" dirty="0" smtClean="0"/>
              <a:t>12</a:t>
            </a:r>
            <a:endParaRPr lang="en-MY" sz="4000" b="1" dirty="0"/>
          </a:p>
        </p:txBody>
      </p:sp>
      <p:pic>
        <p:nvPicPr>
          <p:cNvPr id="12"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105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networks and Graph Theory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2047966" y="1968502"/>
            <a:ext cx="9611723" cy="954107"/>
          </a:xfrm>
          <a:prstGeom prst="rect">
            <a:avLst/>
          </a:prstGeom>
        </p:spPr>
        <p:txBody>
          <a:bodyPr wrap="square">
            <a:spAutoFit/>
          </a:bodyPr>
          <a:lstStyle/>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0" name="TextBox 9"/>
          <p:cNvSpPr txBox="1"/>
          <p:nvPr/>
        </p:nvSpPr>
        <p:spPr>
          <a:xfrm>
            <a:off x="11395494" y="6134100"/>
            <a:ext cx="783806" cy="707886"/>
          </a:xfrm>
          <a:prstGeom prst="rect">
            <a:avLst/>
          </a:prstGeom>
          <a:noFill/>
        </p:spPr>
        <p:txBody>
          <a:bodyPr wrap="square" rtlCol="0">
            <a:spAutoFit/>
          </a:bodyPr>
          <a:lstStyle/>
          <a:p>
            <a:pPr algn="ctr"/>
            <a:r>
              <a:rPr lang="en-US" sz="4000" b="1" dirty="0" smtClean="0"/>
              <a:t>13</a:t>
            </a:r>
            <a:endParaRPr lang="en-MY" sz="4000" b="1" dirty="0"/>
          </a:p>
        </p:txBody>
      </p:sp>
      <p:pic>
        <p:nvPicPr>
          <p:cNvPr id="12"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047966" y="1968502"/>
            <a:ext cx="9611723" cy="5693866"/>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a:t>
            </a:r>
            <a:r>
              <a:rPr lang="en-US" sz="2800" dirty="0">
                <a:latin typeface="Andalus" panose="02020603050405020304" pitchFamily="18" charset="-78"/>
                <a:cs typeface="Andalus" panose="02020603050405020304" pitchFamily="18" charset="-78"/>
              </a:rPr>
              <a:t>Graph theory is used to understand the systems of interacting </a:t>
            </a:r>
            <a:r>
              <a:rPr lang="en-US" sz="2800" dirty="0" smtClean="0">
                <a:latin typeface="Andalus" panose="02020603050405020304" pitchFamily="18" charset="-78"/>
                <a:cs typeface="Andalus" panose="02020603050405020304" pitchFamily="18" charset="-78"/>
              </a:rPr>
              <a:t>elements for example neuron organization.</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system modeling is carried out using graph theory with a set of nodes linked by edges.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This simple organization of nodes and edges helps to understand the complex brain networks.</a:t>
            </a:r>
          </a:p>
          <a:p>
            <a:endParaRPr lang="en-US" sz="2800" dirty="0" smtClean="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95384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networks and Graph Theory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2047966" y="1968502"/>
            <a:ext cx="9611723" cy="954107"/>
          </a:xfrm>
          <a:prstGeom prst="rect">
            <a:avLst/>
          </a:prstGeom>
        </p:spPr>
        <p:txBody>
          <a:bodyPr wrap="square">
            <a:spAutoFit/>
          </a:bodyPr>
          <a:lstStyle/>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0" name="TextBox 9"/>
          <p:cNvSpPr txBox="1"/>
          <p:nvPr/>
        </p:nvSpPr>
        <p:spPr>
          <a:xfrm>
            <a:off x="11352362" y="6134100"/>
            <a:ext cx="826938" cy="707886"/>
          </a:xfrm>
          <a:prstGeom prst="rect">
            <a:avLst/>
          </a:prstGeom>
          <a:noFill/>
        </p:spPr>
        <p:txBody>
          <a:bodyPr wrap="square" rtlCol="0">
            <a:spAutoFit/>
          </a:bodyPr>
          <a:lstStyle/>
          <a:p>
            <a:pPr algn="ctr"/>
            <a:r>
              <a:rPr lang="en-US" sz="4000" b="1" dirty="0" smtClean="0"/>
              <a:t>14</a:t>
            </a:r>
            <a:endParaRPr lang="en-MY" sz="4000" b="1" dirty="0"/>
          </a:p>
        </p:txBody>
      </p:sp>
      <p:pic>
        <p:nvPicPr>
          <p:cNvPr id="12"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047966" y="1968502"/>
            <a:ext cx="9611723" cy="6986528"/>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a:t>
            </a:r>
            <a:r>
              <a:rPr lang="en-US" sz="2800" dirty="0">
                <a:latin typeface="Andalus" panose="02020603050405020304" pitchFamily="18" charset="-78"/>
                <a:cs typeface="Andalus" panose="02020603050405020304" pitchFamily="18" charset="-78"/>
              </a:rPr>
              <a:t>concept of graph theory was initiated by Swiss Mathematician Leonhard Euler which was coined in by solving famous Euler’s problem.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problem was solved by Euler through mathematical derivations and thus published in the Proceedings of the Petersburg Academy in 1736 and hence founded a field related to “geometry of position” (</a:t>
            </a:r>
            <a:r>
              <a:rPr lang="en-US" sz="2800" i="1" dirty="0" err="1">
                <a:latin typeface="Andalus" panose="02020603050405020304" pitchFamily="18" charset="-78"/>
                <a:cs typeface="Andalus" panose="02020603050405020304" pitchFamily="18" charset="-78"/>
              </a:rPr>
              <a:t>geometria</a:t>
            </a:r>
            <a:r>
              <a:rPr lang="en-US" sz="2800" i="1" dirty="0">
                <a:latin typeface="Andalus" panose="02020603050405020304" pitchFamily="18" charset="-78"/>
                <a:cs typeface="Andalus" panose="02020603050405020304" pitchFamily="18" charset="-78"/>
              </a:rPr>
              <a:t> </a:t>
            </a:r>
            <a:r>
              <a:rPr lang="en-US" sz="2800" i="1" dirty="0" err="1">
                <a:latin typeface="Andalus" panose="02020603050405020304" pitchFamily="18" charset="-78"/>
                <a:cs typeface="Andalus" panose="02020603050405020304" pitchFamily="18" charset="-78"/>
              </a:rPr>
              <a:t>situs</a:t>
            </a:r>
            <a:r>
              <a:rPr lang="en-US" sz="2800" dirty="0">
                <a:latin typeface="Andalus" panose="02020603050405020304" pitchFamily="18" charset="-78"/>
                <a:cs typeface="Andalus" panose="02020603050405020304" pitchFamily="18" charset="-78"/>
              </a:rPr>
              <a:t>) which is later termed as graph theory. </a:t>
            </a: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710472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networks and Graph Theory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2047966" y="1968502"/>
            <a:ext cx="9611723" cy="954107"/>
          </a:xfrm>
          <a:prstGeom prst="rect">
            <a:avLst/>
          </a:prstGeom>
        </p:spPr>
        <p:txBody>
          <a:bodyPr wrap="square">
            <a:spAutoFit/>
          </a:bodyPr>
          <a:lstStyle/>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0" name="TextBox 9"/>
          <p:cNvSpPr txBox="1"/>
          <p:nvPr/>
        </p:nvSpPr>
        <p:spPr>
          <a:xfrm>
            <a:off x="11395494" y="6134100"/>
            <a:ext cx="783806" cy="707886"/>
          </a:xfrm>
          <a:prstGeom prst="rect">
            <a:avLst/>
          </a:prstGeom>
          <a:noFill/>
        </p:spPr>
        <p:txBody>
          <a:bodyPr wrap="square" rtlCol="0">
            <a:spAutoFit/>
          </a:bodyPr>
          <a:lstStyle/>
          <a:p>
            <a:pPr algn="ctr"/>
            <a:r>
              <a:rPr lang="en-US" sz="4000" b="1" dirty="0" smtClean="0"/>
              <a:t>15</a:t>
            </a:r>
            <a:endParaRPr lang="en-MY" sz="4000" b="1" dirty="0"/>
          </a:p>
        </p:txBody>
      </p:sp>
      <p:pic>
        <p:nvPicPr>
          <p:cNvPr id="12"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047966" y="1968502"/>
            <a:ext cx="9611723" cy="5693866"/>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A</a:t>
            </a:r>
            <a:r>
              <a:rPr lang="en-US" sz="2800" dirty="0" smtClean="0">
                <a:latin typeface="Andalus" panose="02020603050405020304" pitchFamily="18" charset="-78"/>
                <a:cs typeface="Andalus" panose="02020603050405020304" pitchFamily="18" charset="-78"/>
              </a:rPr>
              <a:t> </a:t>
            </a:r>
            <a:r>
              <a:rPr lang="en-US" sz="2800" dirty="0">
                <a:latin typeface="Andalus" panose="02020603050405020304" pitchFamily="18" charset="-78"/>
                <a:cs typeface="Andalus" panose="02020603050405020304" pitchFamily="18" charset="-78"/>
              </a:rPr>
              <a:t>graph is </a:t>
            </a:r>
            <a:r>
              <a:rPr lang="en-US" sz="2800" dirty="0" smtClean="0">
                <a:latin typeface="Andalus" panose="02020603050405020304" pitchFamily="18" charset="-78"/>
                <a:cs typeface="Andalus" panose="02020603050405020304" pitchFamily="18" charset="-78"/>
              </a:rPr>
              <a:t>mathematical </a:t>
            </a:r>
            <a:r>
              <a:rPr lang="en-US" sz="2800" dirty="0">
                <a:latin typeface="Andalus" panose="02020603050405020304" pitchFamily="18" charset="-78"/>
                <a:cs typeface="Andalus" panose="02020603050405020304" pitchFamily="18" charset="-78"/>
              </a:rPr>
              <a:t>representation of interconnected </a:t>
            </a:r>
            <a:r>
              <a:rPr lang="en-US" sz="2800" dirty="0" smtClean="0">
                <a:latin typeface="Andalus" panose="02020603050405020304" pitchFamily="18" charset="-78"/>
                <a:cs typeface="Andalus" panose="02020603050405020304" pitchFamily="18" charset="-78"/>
              </a:rPr>
              <a:t>elements consisting of </a:t>
            </a:r>
            <a:r>
              <a:rPr lang="en-US" sz="2800" dirty="0">
                <a:latin typeface="Andalus" panose="02020603050405020304" pitchFamily="18" charset="-78"/>
                <a:cs typeface="Andalus" panose="02020603050405020304" pitchFamily="18" charset="-78"/>
              </a:rPr>
              <a:t>set of nodes and edges.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a:t>
            </a:r>
            <a:r>
              <a:rPr lang="en-US" sz="2800" dirty="0">
                <a:latin typeface="Andalus" panose="02020603050405020304" pitchFamily="18" charset="-78"/>
                <a:cs typeface="Andalus" panose="02020603050405020304" pitchFamily="18" charset="-78"/>
              </a:rPr>
              <a:t>nodes represents elements of graphs however, the edge represent the connection between pair of nodes</a:t>
            </a:r>
            <a:r>
              <a:rPr lang="en-US" sz="2800" dirty="0" smtClean="0">
                <a:latin typeface="Andalus" panose="02020603050405020304" pitchFamily="18" charset="-78"/>
                <a:cs typeface="Andalus" panose="02020603050405020304" pitchFamily="18" charset="-78"/>
              </a:rPr>
              <a:t>.</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topology of graph is represented by adjacency or connection matrix. </a:t>
            </a:r>
          </a:p>
          <a:p>
            <a:endParaRPr lang="en-US" sz="2800" dirty="0" smtClean="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2340142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connectivity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16</a:t>
            </a:r>
            <a:endParaRPr lang="en-MY" sz="4000" b="1" dirty="0"/>
          </a:p>
        </p:txBody>
      </p:sp>
      <p:sp>
        <p:nvSpPr>
          <p:cNvPr id="13" name="Rectangle 12"/>
          <p:cNvSpPr/>
          <p:nvPr/>
        </p:nvSpPr>
        <p:spPr>
          <a:xfrm>
            <a:off x="2047966" y="1968502"/>
            <a:ext cx="9611723" cy="6986528"/>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word </a:t>
            </a:r>
            <a:r>
              <a:rPr lang="en-US" sz="2800" b="1" i="1" dirty="0">
                <a:latin typeface="Andalus" panose="02020603050405020304" pitchFamily="18" charset="-78"/>
                <a:cs typeface="Andalus" panose="02020603050405020304" pitchFamily="18" charset="-78"/>
              </a:rPr>
              <a:t>C</a:t>
            </a:r>
            <a:r>
              <a:rPr lang="en-US" sz="2800" b="1" i="1" dirty="0" smtClean="0">
                <a:latin typeface="Andalus" panose="02020603050405020304" pitchFamily="18" charset="-78"/>
                <a:cs typeface="Andalus" panose="02020603050405020304" pitchFamily="18" charset="-78"/>
              </a:rPr>
              <a:t>onnectome</a:t>
            </a:r>
            <a:r>
              <a:rPr lang="en-US" sz="2800" dirty="0" smtClean="0">
                <a:latin typeface="Andalus" panose="02020603050405020304" pitchFamily="18" charset="-78"/>
                <a:cs typeface="Andalus" panose="02020603050405020304" pitchFamily="18" charset="-78"/>
              </a:rPr>
              <a:t> </a:t>
            </a:r>
            <a:r>
              <a:rPr lang="en-US" sz="2800" dirty="0">
                <a:latin typeface="Andalus" panose="02020603050405020304" pitchFamily="18" charset="-78"/>
                <a:cs typeface="Andalus" panose="02020603050405020304" pitchFamily="18" charset="-78"/>
              </a:rPr>
              <a:t>as coined by Olaf </a:t>
            </a:r>
            <a:r>
              <a:rPr lang="en-US" sz="2800" dirty="0" err="1" smtClean="0">
                <a:latin typeface="Andalus" panose="02020603050405020304" pitchFamily="18" charset="-78"/>
                <a:cs typeface="Andalus" panose="02020603050405020304" pitchFamily="18" charset="-78"/>
              </a:rPr>
              <a:t>Sporns</a:t>
            </a:r>
            <a:r>
              <a:rPr lang="en-US" sz="2800" dirty="0" smtClean="0">
                <a:latin typeface="Andalus" panose="02020603050405020304" pitchFamily="18" charset="-78"/>
                <a:cs typeface="Andalus" panose="02020603050405020304" pitchFamily="18" charset="-78"/>
              </a:rPr>
              <a:t> et. al. was </a:t>
            </a:r>
            <a:r>
              <a:rPr lang="en-US" sz="2800" dirty="0">
                <a:latin typeface="Andalus" panose="02020603050405020304" pitchFamily="18" charset="-78"/>
                <a:cs typeface="Andalus" panose="02020603050405020304" pitchFamily="18" charset="-78"/>
              </a:rPr>
              <a:t>defined as matrix to represent all pairwise possible anatomical/structural connections between various brain parts</a:t>
            </a:r>
            <a:r>
              <a:rPr lang="en-US" sz="2800" dirty="0" smtClean="0">
                <a:latin typeface="Andalus" panose="02020603050405020304" pitchFamily="18" charset="-78"/>
                <a:cs typeface="Andalus" panose="02020603050405020304" pitchFamily="18" charset="-78"/>
              </a:rPr>
              <a:t>.</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According to research experts in the brain connectivity, this word demonstrates the established state of knowledge about the cellular wiring diagram of brain</a:t>
            </a:r>
            <a:r>
              <a:rPr lang="en-US" sz="2800" dirty="0" smtClean="0">
                <a:latin typeface="Andalus" panose="02020603050405020304" pitchFamily="18" charset="-78"/>
                <a:cs typeface="Andalus" panose="02020603050405020304" pitchFamily="18" charset="-78"/>
              </a:rPr>
              <a:t>.</a:t>
            </a:r>
          </a:p>
          <a:p>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a:t>
            </a:r>
            <a:r>
              <a:rPr lang="en-US" sz="2800" dirty="0">
                <a:latin typeface="Andalus" panose="02020603050405020304" pitchFamily="18" charset="-78"/>
                <a:cs typeface="Andalus" panose="02020603050405020304" pitchFamily="18" charset="-78"/>
              </a:rPr>
              <a:t>aim of connectome focuses on quantification, visualization, and understanding of brain network organization across multiple scales of space and time</a:t>
            </a:r>
            <a:r>
              <a:rPr lang="en-US" sz="2800" dirty="0"/>
              <a:t>.</a:t>
            </a:r>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smtClean="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942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connectivity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17</a:t>
            </a:r>
            <a:endParaRPr lang="en-MY" sz="4000" b="1" dirty="0"/>
          </a:p>
        </p:txBody>
      </p:sp>
      <p:sp>
        <p:nvSpPr>
          <p:cNvPr id="13" name="Rectangle 12"/>
          <p:cNvSpPr/>
          <p:nvPr/>
        </p:nvSpPr>
        <p:spPr>
          <a:xfrm>
            <a:off x="2047966" y="1968502"/>
            <a:ext cx="9611723" cy="6555641"/>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a:t>
            </a:r>
            <a:r>
              <a:rPr lang="en-US" sz="2800" dirty="0">
                <a:latin typeface="Andalus" panose="02020603050405020304" pitchFamily="18" charset="-78"/>
                <a:cs typeface="Andalus" panose="02020603050405020304" pitchFamily="18" charset="-78"/>
              </a:rPr>
              <a:t>connectome is primarily dependent upon </a:t>
            </a:r>
            <a:r>
              <a:rPr lang="en-US" sz="2800" dirty="0" smtClean="0">
                <a:latin typeface="Andalus" panose="02020603050405020304" pitchFamily="18" charset="-78"/>
                <a:cs typeface="Andalus" panose="02020603050405020304" pitchFamily="18" charset="-78"/>
              </a:rPr>
              <a:t>the understanding </a:t>
            </a:r>
            <a:r>
              <a:rPr lang="en-US" sz="2800" dirty="0">
                <a:latin typeface="Andalus" panose="02020603050405020304" pitchFamily="18" charset="-78"/>
                <a:cs typeface="Andalus" panose="02020603050405020304" pitchFamily="18" charset="-78"/>
              </a:rPr>
              <a:t>the mathematical modelling of brain </a:t>
            </a:r>
            <a:r>
              <a:rPr lang="en-US" sz="2800" dirty="0" smtClean="0">
                <a:latin typeface="Andalus" panose="02020603050405020304" pitchFamily="18" charset="-78"/>
                <a:cs typeface="Andalus" panose="02020603050405020304" pitchFamily="18" charset="-78"/>
              </a:rPr>
              <a:t>networks provided through Graph theory.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After which, advanced neuroimaging </a:t>
            </a:r>
            <a:r>
              <a:rPr lang="en-US" sz="2800" dirty="0" smtClean="0">
                <a:latin typeface="Andalus" panose="02020603050405020304" pitchFamily="18" charset="-78"/>
                <a:cs typeface="Andalus" panose="02020603050405020304" pitchFamily="18" charset="-78"/>
              </a:rPr>
              <a:t>techniques (EEG, fMRI, MEG, PET) </a:t>
            </a:r>
            <a:r>
              <a:rPr lang="en-US" sz="2800" dirty="0">
                <a:latin typeface="Andalus" panose="02020603050405020304" pitchFamily="18" charset="-78"/>
                <a:cs typeface="Andalus" panose="02020603050405020304" pitchFamily="18" charset="-78"/>
              </a:rPr>
              <a:t>are applied </a:t>
            </a:r>
            <a:r>
              <a:rPr lang="en-US" sz="2800" dirty="0" smtClean="0">
                <a:latin typeface="Andalus" panose="02020603050405020304" pitchFamily="18" charset="-78"/>
                <a:cs typeface="Andalus" panose="02020603050405020304" pitchFamily="18" charset="-78"/>
              </a:rPr>
              <a:t>leading for </a:t>
            </a:r>
            <a:r>
              <a:rPr lang="en-US" sz="2800" dirty="0">
                <a:latin typeface="Andalus" panose="02020603050405020304" pitchFamily="18" charset="-78"/>
                <a:cs typeface="Andalus" panose="02020603050405020304" pitchFamily="18" charset="-78"/>
              </a:rPr>
              <a:t>better understanding of internal dynamics of brain.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This understanding is useful to diagnose and analyze the brain disorders such as epilepsy, schizophrenia, Parkinson’s etc.     </a:t>
            </a:r>
          </a:p>
          <a:p>
            <a:endParaRPr lang="en-US" sz="2800" dirty="0" smtClean="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776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connectivity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18</a:t>
            </a:r>
            <a:endParaRPr lang="en-MY" sz="4000" b="1" dirty="0"/>
          </a:p>
        </p:txBody>
      </p:sp>
      <p:sp>
        <p:nvSpPr>
          <p:cNvPr id="13" name="Rectangle 12"/>
          <p:cNvSpPr/>
          <p:nvPr/>
        </p:nvSpPr>
        <p:spPr>
          <a:xfrm>
            <a:off x="2047966" y="1968502"/>
            <a:ext cx="9611723" cy="6986528"/>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brain </a:t>
            </a:r>
            <a:r>
              <a:rPr lang="en-US" sz="2800" dirty="0">
                <a:latin typeface="Andalus" panose="02020603050405020304" pitchFamily="18" charset="-78"/>
                <a:cs typeface="Andalus" panose="02020603050405020304" pitchFamily="18" charset="-78"/>
              </a:rPr>
              <a:t>connectivity can be explored through different ways which can be either through anatomical inspection of brain network or through functional analysis of entire brain.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Thus, the one focusing on structural analysis or wiring diagram is termed as </a:t>
            </a:r>
            <a:r>
              <a:rPr lang="en-US" sz="2800" b="1" i="1" dirty="0">
                <a:latin typeface="Andalus" panose="02020603050405020304" pitchFamily="18" charset="-78"/>
                <a:cs typeface="Andalus" panose="02020603050405020304" pitchFamily="18" charset="-78"/>
              </a:rPr>
              <a:t>structural connectivity </a:t>
            </a:r>
            <a:r>
              <a:rPr lang="en-US" sz="2800" dirty="0">
                <a:latin typeface="Andalus" panose="02020603050405020304" pitchFamily="18" charset="-78"/>
                <a:cs typeface="Andalus" panose="02020603050405020304" pitchFamily="18" charset="-78"/>
              </a:rPr>
              <a:t>whereas other looking for dynamic interactions is called </a:t>
            </a:r>
            <a:r>
              <a:rPr lang="en-US" sz="2800" b="1" i="1" dirty="0">
                <a:latin typeface="Andalus" panose="02020603050405020304" pitchFamily="18" charset="-78"/>
                <a:cs typeface="Andalus" panose="02020603050405020304" pitchFamily="18" charset="-78"/>
              </a:rPr>
              <a:t>functional connectivity</a:t>
            </a:r>
            <a:r>
              <a:rPr lang="en-US" sz="2800" dirty="0">
                <a:latin typeface="Andalus" panose="02020603050405020304" pitchFamily="18" charset="-78"/>
                <a:cs typeface="Andalus" panose="02020603050405020304" pitchFamily="18" charset="-78"/>
              </a:rPr>
              <a:t>.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A third type of </a:t>
            </a:r>
            <a:r>
              <a:rPr lang="en-US" sz="2800" dirty="0" smtClean="0">
                <a:latin typeface="Andalus" panose="02020603050405020304" pitchFamily="18" charset="-78"/>
                <a:cs typeface="Andalus" panose="02020603050405020304" pitchFamily="18" charset="-78"/>
              </a:rPr>
              <a:t>connectivity i.e. </a:t>
            </a:r>
            <a:r>
              <a:rPr lang="en-US" sz="2800" b="1" i="1" dirty="0">
                <a:latin typeface="Andalus" panose="02020603050405020304" pitchFamily="18" charset="-78"/>
                <a:cs typeface="Andalus" panose="02020603050405020304" pitchFamily="18" charset="-78"/>
              </a:rPr>
              <a:t>effective connectivity</a:t>
            </a:r>
            <a:r>
              <a:rPr lang="en-US" sz="2800" dirty="0" smtClean="0">
                <a:latin typeface="Andalus" panose="02020603050405020304" pitchFamily="18" charset="-78"/>
                <a:cs typeface="Andalus" panose="02020603050405020304" pitchFamily="18" charset="-78"/>
              </a:rPr>
              <a:t> aims </a:t>
            </a:r>
            <a:r>
              <a:rPr lang="en-US" sz="2800" dirty="0">
                <a:latin typeface="Andalus" panose="02020603050405020304" pitchFamily="18" charset="-78"/>
                <a:cs typeface="Andalus" panose="02020603050405020304" pitchFamily="18" charset="-78"/>
              </a:rPr>
              <a:t>at defining the patterns of causal influence within brain network</a:t>
            </a:r>
            <a:r>
              <a:rPr lang="en-US" sz="2800" dirty="0" smtClean="0">
                <a:latin typeface="Andalus" panose="02020603050405020304" pitchFamily="18" charset="-78"/>
                <a:cs typeface="Andalus" panose="02020603050405020304" pitchFamily="18" charset="-78"/>
              </a:rPr>
              <a:t>.</a:t>
            </a:r>
            <a:endParaRPr lang="en-US" sz="2800" b="1" i="1" dirty="0">
              <a:latin typeface="Andalus" panose="02020603050405020304" pitchFamily="18" charset="-78"/>
              <a:cs typeface="Andalus" panose="02020603050405020304" pitchFamily="18" charset="-78"/>
            </a:endParaRPr>
          </a:p>
          <a:p>
            <a:endParaRPr lang="en-US" sz="2800" dirty="0" smtClean="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927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connectivity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19</a:t>
            </a:r>
            <a:endParaRPr lang="en-MY" sz="4000" b="1" dirty="0"/>
          </a:p>
        </p:txBody>
      </p:sp>
      <p:sp>
        <p:nvSpPr>
          <p:cNvPr id="13" name="Rectangle 12"/>
          <p:cNvSpPr/>
          <p:nvPr/>
        </p:nvSpPr>
        <p:spPr>
          <a:xfrm>
            <a:off x="2047966" y="1968502"/>
            <a:ext cx="9611723" cy="6555641"/>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a:t>
            </a:r>
            <a:r>
              <a:rPr lang="en-US" sz="2800" dirty="0">
                <a:latin typeface="Andalus" panose="02020603050405020304" pitchFamily="18" charset="-78"/>
                <a:cs typeface="Andalus" panose="02020603050405020304" pitchFamily="18" charset="-78"/>
              </a:rPr>
              <a:t>Structural connectivity defines a structural (anatomical) connections set which are linking neural elements (neurons</a:t>
            </a:r>
            <a:r>
              <a:rPr lang="en-US" sz="2800" dirty="0" smtClean="0">
                <a:latin typeface="Andalus" panose="02020603050405020304" pitchFamily="18" charset="-78"/>
                <a:cs typeface="Andalus" panose="02020603050405020304" pitchFamily="18" charset="-78"/>
              </a:rPr>
              <a:t>).</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These anatomical connections range in scale from those of local circuits of single cells to large-scale networks of interregional pathways.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Their physical pattern may be thought of as relatively static at shorter time scales (seconds to minutes) but may be plastic or dynamic at longer time scales (hours to days). </a:t>
            </a: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862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6105"/>
            <a:ext cx="9448800" cy="18250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solidFill>
                  <a:schemeClr val="accent6"/>
                </a:solidFill>
                <a:latin typeface="Algerian" panose="04020705040A02060702" pitchFamily="82" charset="0"/>
              </a:rPr>
              <a:t>Presentation Outline </a:t>
            </a:r>
            <a:endParaRPr lang="en-US" sz="5300" dirty="0">
              <a:solidFill>
                <a:schemeClr val="accent6"/>
              </a:solidFill>
              <a:latin typeface="Algerian" panose="04020705040A02060702" pitchFamily="82" charset="0"/>
            </a:endParaRPr>
          </a:p>
        </p:txBody>
      </p:sp>
      <p:sp>
        <p:nvSpPr>
          <p:cNvPr id="5" name="Title 1"/>
          <p:cNvSpPr txBox="1">
            <a:spLocks/>
          </p:cNvSpPr>
          <p:nvPr/>
        </p:nvSpPr>
        <p:spPr>
          <a:xfrm>
            <a:off x="1993900" y="4392353"/>
            <a:ext cx="94488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Introduction </a:t>
            </a:r>
          </a:p>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Brain: How it works? </a:t>
            </a:r>
          </a:p>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Brain Networks &amp; Graph Theory  </a:t>
            </a:r>
          </a:p>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Brain Connectivity </a:t>
            </a:r>
          </a:p>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Statistical Measures </a:t>
            </a:r>
          </a:p>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Results and discussion </a:t>
            </a:r>
          </a:p>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Conclusion </a:t>
            </a:r>
          </a:p>
          <a:p>
            <a:pPr marL="857250" indent="-857250">
              <a:buFont typeface="Wingdings" panose="05000000000000000000" pitchFamily="2" charset="2"/>
              <a:buChar char="v"/>
            </a:pPr>
            <a:r>
              <a:rPr lang="en-US" sz="16000" cap="none" dirty="0" smtClean="0">
                <a:solidFill>
                  <a:schemeClr val="bg1">
                    <a:lumMod val="50000"/>
                  </a:schemeClr>
                </a:solidFill>
                <a:latin typeface="Andalus" panose="02020603050405020304" pitchFamily="18" charset="-78"/>
                <a:cs typeface="Andalus" panose="02020603050405020304" pitchFamily="18" charset="-78"/>
              </a:rPr>
              <a:t>References </a:t>
            </a:r>
            <a:r>
              <a:rPr lang="en-US" cap="none" dirty="0" smtClean="0">
                <a:solidFill>
                  <a:srgbClr val="7030A0"/>
                </a:solidFill>
              </a:rPr>
              <a:t/>
            </a:r>
            <a:br>
              <a:rPr lang="en-US" cap="none" dirty="0" smtClean="0">
                <a:solidFill>
                  <a:srgbClr val="7030A0"/>
                </a:solidFill>
              </a:rPr>
            </a:br>
            <a:r>
              <a:rPr lang="en-US" dirty="0" smtClean="0">
                <a:solidFill>
                  <a:srgbClr val="7030A0"/>
                </a:solidFill>
              </a:rPr>
              <a:t/>
            </a:r>
            <a:br>
              <a:rPr lang="en-US" dirty="0" smtClean="0">
                <a:solidFill>
                  <a:srgbClr val="7030A0"/>
                </a:solidFill>
              </a:rPr>
            </a:br>
            <a:r>
              <a:rPr lang="en-US" dirty="0" smtClean="0"/>
              <a:t/>
            </a:r>
            <a:br>
              <a:rPr lang="en-US" dirty="0" smtClean="0"/>
            </a:br>
            <a:r>
              <a:rPr lang="en-US" dirty="0" smtClean="0"/>
              <a:t/>
            </a:r>
            <a:br>
              <a:rPr lang="en-US" dirty="0" smtClean="0"/>
            </a:br>
            <a:endParaRPr lang="en-US" sz="5300" dirty="0"/>
          </a:p>
        </p:txBody>
      </p:sp>
      <p:sp>
        <p:nvSpPr>
          <p:cNvPr id="6" name="TextBox 5"/>
          <p:cNvSpPr txBox="1"/>
          <p:nvPr/>
        </p:nvSpPr>
        <p:spPr>
          <a:xfrm>
            <a:off x="11582400" y="6150114"/>
            <a:ext cx="609600" cy="707886"/>
          </a:xfrm>
          <a:prstGeom prst="rect">
            <a:avLst/>
          </a:prstGeom>
          <a:noFill/>
        </p:spPr>
        <p:txBody>
          <a:bodyPr wrap="square" rtlCol="0">
            <a:spAutoFit/>
          </a:bodyPr>
          <a:lstStyle/>
          <a:p>
            <a:pPr algn="ctr"/>
            <a:r>
              <a:rPr lang="en-US" sz="4000" b="1" dirty="0" smtClean="0"/>
              <a:t>2</a:t>
            </a:r>
            <a:endParaRPr lang="en-MY" sz="4000" b="1" dirty="0"/>
          </a:p>
        </p:txBody>
      </p:sp>
      <p:pic>
        <p:nvPicPr>
          <p:cNvPr id="8"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073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connectivity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20</a:t>
            </a:r>
            <a:endParaRPr lang="en-MY" sz="4000" b="1" dirty="0"/>
          </a:p>
        </p:txBody>
      </p:sp>
      <p:sp>
        <p:nvSpPr>
          <p:cNvPr id="13" name="Rectangle 12"/>
          <p:cNvSpPr/>
          <p:nvPr/>
        </p:nvSpPr>
        <p:spPr>
          <a:xfrm>
            <a:off x="2047966" y="1968502"/>
            <a:ext cx="9611723" cy="6986528"/>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a:t>
            </a:r>
            <a:r>
              <a:rPr lang="en-US" sz="2800" dirty="0" smtClean="0"/>
              <a:t> </a:t>
            </a:r>
            <a:r>
              <a:rPr lang="en-US" sz="2800" dirty="0">
                <a:latin typeface="Andalus" panose="02020603050405020304" pitchFamily="18" charset="-78"/>
                <a:cs typeface="Andalus" panose="02020603050405020304" pitchFamily="18" charset="-78"/>
              </a:rPr>
              <a:t>functional connectivity draws the deviation patterns from statistical independence between distributed and often spatially remote neuronal </a:t>
            </a:r>
            <a:r>
              <a:rPr lang="en-US" sz="2800" dirty="0" smtClean="0">
                <a:latin typeface="Andalus" panose="02020603050405020304" pitchFamily="18" charset="-78"/>
                <a:cs typeface="Andalus" panose="02020603050405020304" pitchFamily="18" charset="-78"/>
              </a:rPr>
              <a:t>units.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This connectivity is dependent upon the time series data from neural </a:t>
            </a:r>
            <a:r>
              <a:rPr lang="en-US" sz="2800" dirty="0" smtClean="0">
                <a:latin typeface="Andalus" panose="02020603050405020304" pitchFamily="18" charset="-78"/>
                <a:cs typeface="Andalus" panose="02020603050405020304" pitchFamily="18" charset="-78"/>
              </a:rPr>
              <a:t>recordings.</a:t>
            </a: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Deviations from statistical independence are generally taken to indicate dynamic coupling and can be measured, for example, by estimating the correlation or covariance, spectral coherence, or phase locking between pairs of time </a:t>
            </a:r>
            <a:r>
              <a:rPr lang="en-US" sz="2800" dirty="0" smtClean="0">
                <a:latin typeface="Andalus" panose="02020603050405020304" pitchFamily="18" charset="-78"/>
                <a:cs typeface="Andalus" panose="02020603050405020304" pitchFamily="18" charset="-78"/>
              </a:rPr>
              <a:t>series. </a:t>
            </a:r>
            <a:endParaRPr lang="en-US" sz="2800" dirty="0">
              <a:latin typeface="Andalus" panose="02020603050405020304" pitchFamily="18" charset="-78"/>
              <a:cs typeface="Andalus" panose="02020603050405020304" pitchFamily="18" charset="-78"/>
            </a:endParaRPr>
          </a:p>
          <a:p>
            <a:endParaRPr lang="en-US" sz="2800" dirty="0" smtClean="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7859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connectivity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21</a:t>
            </a:r>
            <a:endParaRPr lang="en-MY" sz="4000" b="1" dirty="0"/>
          </a:p>
        </p:txBody>
      </p:sp>
      <p:sp>
        <p:nvSpPr>
          <p:cNvPr id="13" name="Rectangle 12"/>
          <p:cNvSpPr/>
          <p:nvPr/>
        </p:nvSpPr>
        <p:spPr>
          <a:xfrm>
            <a:off x="2047966" y="1968502"/>
            <a:ext cx="9611723" cy="5693866"/>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a:t>
            </a:r>
            <a:r>
              <a:rPr lang="en-US" sz="2800" dirty="0" smtClean="0"/>
              <a:t> </a:t>
            </a:r>
            <a:r>
              <a:rPr lang="en-US" sz="2800" dirty="0">
                <a:latin typeface="Andalus" panose="02020603050405020304" pitchFamily="18" charset="-78"/>
                <a:cs typeface="Andalus" panose="02020603050405020304" pitchFamily="18" charset="-78"/>
              </a:rPr>
              <a:t>e</a:t>
            </a:r>
            <a:r>
              <a:rPr lang="en-US" sz="2800" dirty="0" smtClean="0">
                <a:latin typeface="Andalus" panose="02020603050405020304" pitchFamily="18" charset="-78"/>
                <a:cs typeface="Andalus" panose="02020603050405020304" pitchFamily="18" charset="-78"/>
              </a:rPr>
              <a:t>ffective </a:t>
            </a:r>
            <a:r>
              <a:rPr lang="en-US" sz="2800" dirty="0">
                <a:latin typeface="Andalus" panose="02020603050405020304" pitchFamily="18" charset="-78"/>
                <a:cs typeface="Andalus" panose="02020603050405020304" pitchFamily="18" charset="-78"/>
              </a:rPr>
              <a:t>connectivity determines the network of causal effects between neural </a:t>
            </a:r>
            <a:r>
              <a:rPr lang="en-US" sz="2800" dirty="0" smtClean="0">
                <a:latin typeface="Andalus" panose="02020603050405020304" pitchFamily="18" charset="-78"/>
                <a:cs typeface="Andalus" panose="02020603050405020304" pitchFamily="18" charset="-78"/>
              </a:rPr>
              <a:t>elements, which </a:t>
            </a:r>
            <a:r>
              <a:rPr lang="en-US" sz="2800" dirty="0">
                <a:latin typeface="Andalus" panose="02020603050405020304" pitchFamily="18" charset="-78"/>
                <a:cs typeface="Andalus" panose="02020603050405020304" pitchFamily="18" charset="-78"/>
              </a:rPr>
              <a:t>can be devised through time series analysis, statistical modeling, or experimental perturbations.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 effective connectivity is time dependent and can be rapidly modulated by external stimuli or tasks, as well as changes in internal state.</a:t>
            </a: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588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Statistical Measures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22</a:t>
            </a:r>
            <a:endParaRPr lang="en-MY" sz="4000" b="1" dirty="0"/>
          </a:p>
        </p:txBody>
      </p:sp>
      <p:sp>
        <p:nvSpPr>
          <p:cNvPr id="13" name="Rectangle 12"/>
          <p:cNvSpPr/>
          <p:nvPr/>
        </p:nvSpPr>
        <p:spPr>
          <a:xfrm>
            <a:off x="2047966" y="1968502"/>
            <a:ext cx="9611723" cy="5693866"/>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a:t>
            </a:r>
            <a:r>
              <a:rPr lang="en-US" sz="2800" dirty="0"/>
              <a:t> </a:t>
            </a:r>
            <a:r>
              <a:rPr lang="en-US" sz="2800" dirty="0">
                <a:latin typeface="Andalus" panose="02020603050405020304" pitchFamily="18" charset="-78"/>
                <a:cs typeface="Andalus" panose="02020603050405020304" pitchFamily="18" charset="-78"/>
              </a:rPr>
              <a:t>various types of brain connectivity are measured through statistical measures such that correlation, covariance, coherence, norms, singular value decomposition (SVD), eigenvalue centrality etc.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These measures are used extensively to define structural dynamics, functional capabilities and cause/effect relationship for certain brain model.  </a:t>
            </a: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332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Statistical Measures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23</a:t>
            </a:r>
            <a:endParaRPr lang="en-MY" sz="4000" b="1" dirty="0"/>
          </a:p>
        </p:txBody>
      </p:sp>
      <p:sp>
        <p:nvSpPr>
          <p:cNvPr id="13" name="Rectangle 12"/>
          <p:cNvSpPr/>
          <p:nvPr/>
        </p:nvSpPr>
        <p:spPr>
          <a:xfrm>
            <a:off x="2047966" y="1968502"/>
            <a:ext cx="9611723" cy="6124754"/>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correlation </a:t>
            </a:r>
            <a:r>
              <a:rPr lang="en-US" sz="2800" dirty="0">
                <a:latin typeface="Andalus" panose="02020603050405020304" pitchFamily="18" charset="-78"/>
                <a:cs typeface="Andalus" panose="02020603050405020304" pitchFamily="18" charset="-78"/>
              </a:rPr>
              <a:t>or dependence is any statistical relationship, whether </a:t>
            </a:r>
            <a:r>
              <a:rPr lang="en-US" sz="2800" dirty="0" smtClean="0">
                <a:latin typeface="Andalus" panose="02020603050405020304" pitchFamily="18" charset="-78"/>
                <a:cs typeface="Andalus" panose="02020603050405020304" pitchFamily="18" charset="-78"/>
              </a:rPr>
              <a:t>causal </a:t>
            </a:r>
            <a:r>
              <a:rPr lang="en-US" sz="2800" dirty="0">
                <a:latin typeface="Andalus" panose="02020603050405020304" pitchFamily="18" charset="-78"/>
                <a:cs typeface="Andalus" panose="02020603050405020304" pitchFamily="18" charset="-78"/>
              </a:rPr>
              <a:t>or not, between two random variables or bivariate data</a:t>
            </a:r>
            <a:r>
              <a:rPr lang="en-US" sz="2800" dirty="0" smtClean="0">
                <a:latin typeface="Andalus" panose="02020603050405020304" pitchFamily="18" charset="-78"/>
                <a:cs typeface="Andalus" panose="02020603050405020304" pitchFamily="18" charset="-78"/>
              </a:rPr>
              <a:t>.</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Measured through correlation coefficient ranges from -1 to +1.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Mathematically, </a:t>
            </a:r>
          </a:p>
          <a:p>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0"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11126022" y="5252557"/>
            <a:ext cx="2858013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3877566018"/>
              </p:ext>
            </p:extLst>
          </p:nvPr>
        </p:nvGraphicFramePr>
        <p:xfrm>
          <a:off x="4724400" y="5221096"/>
          <a:ext cx="2552861" cy="1007175"/>
        </p:xfrm>
        <a:graphic>
          <a:graphicData uri="http://schemas.openxmlformats.org/presentationml/2006/ole">
            <mc:AlternateContent xmlns:mc="http://schemas.openxmlformats.org/markup-compatibility/2006">
              <mc:Choice xmlns:v="urn:schemas-microsoft-com:vml" Requires="v">
                <p:oleObj spid="_x0000_s1127" name="Equation" r:id="rId4" imgW="1091726" imgH="431613" progId="Equation.3">
                  <p:embed/>
                </p:oleObj>
              </mc:Choice>
              <mc:Fallback>
                <p:oleObj name="Equation" r:id="rId4" imgW="1091726" imgH="431613"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5221096"/>
                        <a:ext cx="2552861" cy="1007175"/>
                      </a:xfrm>
                      <a:prstGeom prst="rect">
                        <a:avLst/>
                      </a:prstGeom>
                      <a:noFill/>
                    </p:spPr>
                  </p:pic>
                </p:oleObj>
              </mc:Fallback>
            </mc:AlternateContent>
          </a:graphicData>
        </a:graphic>
      </p:graphicFrame>
    </p:spTree>
    <p:extLst>
      <p:ext uri="{BB962C8B-B14F-4D97-AF65-F5344CB8AC3E}">
        <p14:creationId xmlns:p14="http://schemas.microsoft.com/office/powerpoint/2010/main" val="189959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Statistical Measures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a:t>2</a:t>
            </a:r>
            <a:r>
              <a:rPr lang="en-US" sz="4000" b="1" dirty="0" smtClean="0"/>
              <a:t>4</a:t>
            </a:r>
            <a:endParaRPr lang="en-MY" sz="4000" b="1" dirty="0"/>
          </a:p>
        </p:txBody>
      </p:sp>
      <p:sp>
        <p:nvSpPr>
          <p:cNvPr id="13" name="Rectangle 12"/>
          <p:cNvSpPr/>
          <p:nvPr/>
        </p:nvSpPr>
        <p:spPr>
          <a:xfrm>
            <a:off x="2047966" y="1968502"/>
            <a:ext cx="9611723" cy="6124754"/>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a:t>
            </a:r>
            <a:r>
              <a:rPr lang="en-US" sz="2800" dirty="0"/>
              <a:t> </a:t>
            </a:r>
            <a:r>
              <a:rPr lang="en-US" sz="2800" dirty="0">
                <a:latin typeface="Andalus" panose="02020603050405020304" pitchFamily="18" charset="-78"/>
                <a:cs typeface="Andalus" panose="02020603050405020304" pitchFamily="18" charset="-78"/>
              </a:rPr>
              <a:t>Covariance is measure of joint variability of two random variables.  </a:t>
            </a:r>
            <a:endParaRPr lang="en-US" sz="2800" dirty="0" smtClean="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In other words, it is measurement of movement of means two random variables.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Mathematically,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4"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a:spLocks noChangeArrowheads="1"/>
          </p:cNvSpPr>
          <p:nvPr/>
        </p:nvSpPr>
        <p:spPr bwMode="auto">
          <a:xfrm>
            <a:off x="-6993963" y="5187942"/>
            <a:ext cx="3838919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3837422050"/>
              </p:ext>
            </p:extLst>
          </p:nvPr>
        </p:nvGraphicFramePr>
        <p:xfrm>
          <a:off x="2646486" y="5187942"/>
          <a:ext cx="7607858" cy="799620"/>
        </p:xfrm>
        <a:graphic>
          <a:graphicData uri="http://schemas.openxmlformats.org/presentationml/2006/ole">
            <mc:AlternateContent xmlns:mc="http://schemas.openxmlformats.org/markup-compatibility/2006">
              <mc:Choice xmlns:v="urn:schemas-microsoft-com:vml" Requires="v">
                <p:oleObj spid="_x0000_s2145" name="Equation" r:id="rId4" imgW="2413000" imgH="215900" progId="Equation.3">
                  <p:embed/>
                </p:oleObj>
              </mc:Choice>
              <mc:Fallback>
                <p:oleObj name="Equation" r:id="rId4" imgW="2413000" imgH="2159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6486" y="5187942"/>
                        <a:ext cx="7607858" cy="799620"/>
                      </a:xfrm>
                      <a:prstGeom prst="rect">
                        <a:avLst/>
                      </a:prstGeom>
                      <a:noFill/>
                    </p:spPr>
                  </p:pic>
                </p:oleObj>
              </mc:Fallback>
            </mc:AlternateContent>
          </a:graphicData>
        </a:graphic>
      </p:graphicFrame>
    </p:spTree>
    <p:extLst>
      <p:ext uri="{BB962C8B-B14F-4D97-AF65-F5344CB8AC3E}">
        <p14:creationId xmlns:p14="http://schemas.microsoft.com/office/powerpoint/2010/main" val="3876671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Statistical Measures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25</a:t>
            </a:r>
            <a:endParaRPr lang="en-MY" sz="4000" b="1" dirty="0"/>
          </a:p>
        </p:txBody>
      </p:sp>
      <p:sp>
        <p:nvSpPr>
          <p:cNvPr id="13" name="Rectangle 12"/>
          <p:cNvSpPr/>
          <p:nvPr/>
        </p:nvSpPr>
        <p:spPr>
          <a:xfrm>
            <a:off x="2047966" y="1968502"/>
            <a:ext cx="9611723" cy="6124754"/>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coherence is quantification of correlation in spectral domain which is correlation of frequency filtered signals.</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Hence, the coherence is a statistic that can be used to examine the relation between two signals or data </a:t>
            </a:r>
            <a:r>
              <a:rPr lang="en-US" sz="2800" dirty="0" smtClean="0">
                <a:latin typeface="Andalus" panose="02020603050405020304" pitchFamily="18" charset="-78"/>
                <a:cs typeface="Andalus" panose="02020603050405020304" pitchFamily="18" charset="-78"/>
              </a:rPr>
              <a:t>sets.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Mathematically, </a:t>
            </a:r>
          </a:p>
          <a:p>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0"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11126022" y="5252557"/>
            <a:ext cx="2858013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Rectangle 5"/>
          <p:cNvSpPr>
            <a:spLocks noChangeArrowheads="1"/>
          </p:cNvSpPr>
          <p:nvPr/>
        </p:nvSpPr>
        <p:spPr bwMode="auto">
          <a:xfrm>
            <a:off x="-12498064" y="5192232"/>
            <a:ext cx="29952177"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1589919732"/>
              </p:ext>
            </p:extLst>
          </p:nvPr>
        </p:nvGraphicFramePr>
        <p:xfrm>
          <a:off x="2954215" y="5192232"/>
          <a:ext cx="3892223" cy="1217360"/>
        </p:xfrm>
        <a:graphic>
          <a:graphicData uri="http://schemas.openxmlformats.org/presentationml/2006/ole">
            <mc:AlternateContent xmlns:mc="http://schemas.openxmlformats.org/markup-compatibility/2006">
              <mc:Choice xmlns:v="urn:schemas-microsoft-com:vml" Requires="v">
                <p:oleObj spid="_x0000_s3162" name="Equation" r:id="rId4" imgW="1586811" imgH="495085" progId="Equation.3">
                  <p:embed/>
                </p:oleObj>
              </mc:Choice>
              <mc:Fallback>
                <p:oleObj name="Equation" r:id="rId4" imgW="1586811" imgH="495085"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4215" y="5192232"/>
                        <a:ext cx="3892223" cy="1217360"/>
                      </a:xfrm>
                      <a:prstGeom prst="rect">
                        <a:avLst/>
                      </a:prstGeom>
                      <a:noFill/>
                    </p:spPr>
                  </p:pic>
                </p:oleObj>
              </mc:Fallback>
            </mc:AlternateContent>
          </a:graphicData>
        </a:graphic>
      </p:graphicFrame>
    </p:spTree>
    <p:extLst>
      <p:ext uri="{BB962C8B-B14F-4D97-AF65-F5344CB8AC3E}">
        <p14:creationId xmlns:p14="http://schemas.microsoft.com/office/powerpoint/2010/main" val="3504319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Statistical Measures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2" name="TextBox 11"/>
          <p:cNvSpPr txBox="1"/>
          <p:nvPr/>
        </p:nvSpPr>
        <p:spPr>
          <a:xfrm>
            <a:off x="11425646" y="6134100"/>
            <a:ext cx="753654" cy="707886"/>
          </a:xfrm>
          <a:prstGeom prst="rect">
            <a:avLst/>
          </a:prstGeom>
          <a:noFill/>
        </p:spPr>
        <p:txBody>
          <a:bodyPr wrap="square" rtlCol="0">
            <a:spAutoFit/>
          </a:bodyPr>
          <a:lstStyle/>
          <a:p>
            <a:pPr algn="ctr"/>
            <a:r>
              <a:rPr lang="en-US" sz="4000" b="1" dirty="0" smtClean="0"/>
              <a:t>26</a:t>
            </a:r>
            <a:endParaRPr lang="en-MY" sz="4000" b="1" dirty="0"/>
          </a:p>
        </p:txBody>
      </p:sp>
      <p:sp>
        <p:nvSpPr>
          <p:cNvPr id="13" name="Rectangle 12"/>
          <p:cNvSpPr/>
          <p:nvPr/>
        </p:nvSpPr>
        <p:spPr>
          <a:xfrm>
            <a:off x="2022087" y="1968502"/>
            <a:ext cx="9611723" cy="8710077"/>
          </a:xfrm>
          <a:prstGeom prst="rect">
            <a:avLst/>
          </a:prstGeom>
        </p:spPr>
        <p:txBody>
          <a:bodyPr wrap="square">
            <a:spAutoFit/>
          </a:bodyPr>
          <a:lstStyle/>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Eigenvalue and Eigen Vectors have important role in network analysis.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eigenvalue decomposition (EVD) is carried out to characterize and model functional connectivity. </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Eigenvectors and eigenvalues are found by solving the </a:t>
            </a:r>
            <a:r>
              <a:rPr lang="en-US" sz="2800" dirty="0" smtClean="0">
                <a:latin typeface="Andalus" panose="02020603050405020304" pitchFamily="18" charset="-78"/>
                <a:cs typeface="Andalus" panose="02020603050405020304" pitchFamily="18" charset="-78"/>
              </a:rPr>
              <a:t>equation provided below:</a:t>
            </a: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or, </a:t>
            </a:r>
          </a:p>
          <a:p>
            <a:r>
              <a:rPr lang="en-US" sz="2800" dirty="0">
                <a:latin typeface="Andalus" panose="02020603050405020304" pitchFamily="18" charset="-78"/>
                <a:cs typeface="Andalus" panose="02020603050405020304" pitchFamily="18" charset="-78"/>
              </a:rPr>
              <a:t> </a:t>
            </a:r>
            <a:r>
              <a:rPr lang="en-US" sz="2800" dirty="0" smtClean="0">
                <a:latin typeface="Andalus" panose="02020603050405020304" pitchFamily="18" charset="-78"/>
                <a:cs typeface="Andalus" panose="02020603050405020304" pitchFamily="18" charset="-78"/>
              </a:rPr>
              <a:t>                                     </a:t>
            </a:r>
          </a:p>
          <a:p>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0"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11126022" y="5252557"/>
            <a:ext cx="2858013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Rectangle 4"/>
          <p:cNvSpPr>
            <a:spLocks noChangeArrowheads="1"/>
          </p:cNvSpPr>
          <p:nvPr/>
        </p:nvSpPr>
        <p:spPr bwMode="auto">
          <a:xfrm>
            <a:off x="5710686" y="5533593"/>
            <a:ext cx="3386105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1445527508"/>
              </p:ext>
            </p:extLst>
          </p:nvPr>
        </p:nvGraphicFramePr>
        <p:xfrm>
          <a:off x="5710686" y="5533593"/>
          <a:ext cx="1481421" cy="445176"/>
        </p:xfrm>
        <a:graphic>
          <a:graphicData uri="http://schemas.openxmlformats.org/presentationml/2006/ole">
            <mc:AlternateContent xmlns:mc="http://schemas.openxmlformats.org/markup-compatibility/2006">
              <mc:Choice xmlns:v="urn:schemas-microsoft-com:vml" Requires="v">
                <p:oleObj spid="_x0000_s4256" name="Equation" r:id="rId4" imgW="532937" imgH="177646" progId="Equation.3">
                  <p:embed/>
                </p:oleObj>
              </mc:Choice>
              <mc:Fallback>
                <p:oleObj name="Equation" r:id="rId4" imgW="532937" imgH="177646"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0686" y="5533593"/>
                        <a:ext cx="1481421" cy="445176"/>
                      </a:xfrm>
                      <a:prstGeom prst="rect">
                        <a:avLst/>
                      </a:prstGeom>
                      <a:noFill/>
                    </p:spPr>
                  </p:pic>
                </p:oleObj>
              </mc:Fallback>
            </mc:AlternateContent>
          </a:graphicData>
        </a:graphic>
      </p:graphicFrame>
      <p:sp>
        <p:nvSpPr>
          <p:cNvPr id="14" name="Rectangle 7"/>
          <p:cNvSpPr>
            <a:spLocks noChangeArrowheads="1"/>
          </p:cNvSpPr>
          <p:nvPr/>
        </p:nvSpPr>
        <p:spPr bwMode="auto">
          <a:xfrm>
            <a:off x="2292416" y="6265071"/>
            <a:ext cx="3131858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5" name="Object 14"/>
          <p:cNvGraphicFramePr>
            <a:graphicFrameLocks noChangeAspect="1"/>
          </p:cNvGraphicFramePr>
          <p:nvPr>
            <p:extLst>
              <p:ext uri="{D42A27DB-BD31-4B8C-83A1-F6EECF244321}">
                <p14:modId xmlns:p14="http://schemas.microsoft.com/office/powerpoint/2010/main" val="3275430776"/>
              </p:ext>
            </p:extLst>
          </p:nvPr>
        </p:nvGraphicFramePr>
        <p:xfrm>
          <a:off x="5631223" y="6265071"/>
          <a:ext cx="2193932" cy="397271"/>
        </p:xfrm>
        <a:graphic>
          <a:graphicData uri="http://schemas.openxmlformats.org/presentationml/2006/ole">
            <mc:AlternateContent xmlns:mc="http://schemas.openxmlformats.org/markup-compatibility/2006">
              <mc:Choice xmlns:v="urn:schemas-microsoft-com:vml" Requires="v">
                <p:oleObj spid="_x0000_s4257" name="Equation" r:id="rId6" imgW="850531" imgH="203112" progId="Equation.3">
                  <p:embed/>
                </p:oleObj>
              </mc:Choice>
              <mc:Fallback>
                <p:oleObj name="Equation" r:id="rId6" imgW="850531" imgH="203112"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1223" y="6265071"/>
                        <a:ext cx="2193932" cy="397271"/>
                      </a:xfrm>
                      <a:prstGeom prst="rect">
                        <a:avLst/>
                      </a:prstGeom>
                      <a:noFill/>
                    </p:spPr>
                  </p:pic>
                </p:oleObj>
              </mc:Fallback>
            </mc:AlternateContent>
          </a:graphicData>
        </a:graphic>
      </p:graphicFrame>
    </p:spTree>
    <p:extLst>
      <p:ext uri="{BB962C8B-B14F-4D97-AF65-F5344CB8AC3E}">
        <p14:creationId xmlns:p14="http://schemas.microsoft.com/office/powerpoint/2010/main" val="1447872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results and discussion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801538" y="1926903"/>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7046592" y="5236111"/>
            <a:ext cx="184731" cy="400110"/>
          </a:xfrm>
          <a:prstGeom prst="rect">
            <a:avLst/>
          </a:prstGeom>
        </p:spPr>
        <p:txBody>
          <a:bodyPr wrap="none">
            <a:spAutoFit/>
          </a:bodyPr>
          <a:lstStyle/>
          <a:p>
            <a:endParaRPr lang="en-MY" sz="20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11417300" y="6134100"/>
            <a:ext cx="762000" cy="707886"/>
          </a:xfrm>
          <a:prstGeom prst="rect">
            <a:avLst/>
          </a:prstGeom>
          <a:noFill/>
        </p:spPr>
        <p:txBody>
          <a:bodyPr wrap="square" rtlCol="0">
            <a:spAutoFit/>
          </a:bodyPr>
          <a:lstStyle/>
          <a:p>
            <a:pPr algn="ctr"/>
            <a:r>
              <a:rPr lang="en-US" sz="4000" b="1" dirty="0" smtClean="0"/>
              <a:t>27</a:t>
            </a:r>
            <a:endParaRPr lang="en-MY" sz="4000" b="1" dirty="0"/>
          </a:p>
        </p:txBody>
      </p:sp>
      <p:sp>
        <p:nvSpPr>
          <p:cNvPr id="15" name="Rectangle 14"/>
          <p:cNvSpPr/>
          <p:nvPr/>
        </p:nvSpPr>
        <p:spPr>
          <a:xfrm>
            <a:off x="2022087" y="1968502"/>
            <a:ext cx="9611723" cy="9140964"/>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This section will discuss few results for functional connectivity measures such as degree centrality, </a:t>
            </a:r>
            <a:r>
              <a:rPr lang="en-US" sz="2800" dirty="0" smtClean="0">
                <a:latin typeface="Andalus" panose="02020603050405020304" pitchFamily="18" charset="-78"/>
                <a:cs typeface="Andalus" panose="02020603050405020304" pitchFamily="18" charset="-78"/>
              </a:rPr>
              <a:t>eigenvector </a:t>
            </a:r>
            <a:r>
              <a:rPr lang="en-US" sz="2800" dirty="0">
                <a:latin typeface="Andalus" panose="02020603050405020304" pitchFamily="18" charset="-78"/>
                <a:cs typeface="Andalus" panose="02020603050405020304" pitchFamily="18" charset="-78"/>
              </a:rPr>
              <a:t>and betweenness using CONN functional connectivity toolbox</a:t>
            </a:r>
            <a:r>
              <a:rPr lang="en-US" sz="2800" dirty="0" smtClean="0">
                <a:latin typeface="Andalus" panose="02020603050405020304" pitchFamily="18" charset="-78"/>
                <a:cs typeface="Andalus" panose="02020603050405020304" pitchFamily="18" charset="-78"/>
              </a:rPr>
              <a:t>.</a:t>
            </a: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These </a:t>
            </a:r>
            <a:r>
              <a:rPr lang="en-US" sz="2800" dirty="0">
                <a:latin typeface="Andalus" panose="02020603050405020304" pitchFamily="18" charset="-78"/>
                <a:cs typeface="Andalus" panose="02020603050405020304" pitchFamily="18" charset="-78"/>
              </a:rPr>
              <a:t>centrality measures to different brain regions, for instance: Lateral occipital cortex, inferior (</a:t>
            </a:r>
            <a:r>
              <a:rPr lang="en-US" sz="2800" dirty="0" err="1">
                <a:latin typeface="Andalus" panose="02020603050405020304" pitchFamily="18" charset="-78"/>
                <a:cs typeface="Andalus" panose="02020603050405020304" pitchFamily="18" charset="-78"/>
              </a:rPr>
              <a:t>iLOC</a:t>
            </a:r>
            <a:r>
              <a:rPr lang="en-US" sz="2800" dirty="0">
                <a:latin typeface="Andalus" panose="02020603050405020304" pitchFamily="18" charset="-78"/>
                <a:cs typeface="Andalus" panose="02020603050405020304" pitchFamily="18" charset="-78"/>
              </a:rPr>
              <a:t>), Inferior temporal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a:t>
            </a:r>
            <a:r>
              <a:rPr lang="en-US" sz="2800" dirty="0" err="1">
                <a:latin typeface="Andalus" panose="02020603050405020304" pitchFamily="18" charset="-78"/>
                <a:cs typeface="Andalus" panose="02020603050405020304" pitchFamily="18" charset="-78"/>
              </a:rPr>
              <a:t>temproocipital</a:t>
            </a:r>
            <a:r>
              <a:rPr lang="en-US" sz="2800" dirty="0">
                <a:latin typeface="Andalus" panose="02020603050405020304" pitchFamily="18" charset="-78"/>
                <a:cs typeface="Andalus" panose="02020603050405020304" pitchFamily="18" charset="-78"/>
              </a:rPr>
              <a:t> part left(</a:t>
            </a:r>
            <a:r>
              <a:rPr lang="en-US" sz="2800" dirty="0" err="1">
                <a:latin typeface="Andalus" panose="02020603050405020304" pitchFamily="18" charset="-78"/>
                <a:cs typeface="Andalus" panose="02020603050405020304" pitchFamily="18" charset="-78"/>
              </a:rPr>
              <a:t>toITGI</a:t>
            </a:r>
            <a:r>
              <a:rPr lang="en-US" sz="2800" dirty="0">
                <a:latin typeface="Andalus" panose="02020603050405020304" pitchFamily="18" charset="-78"/>
                <a:cs typeface="Andalus" panose="02020603050405020304" pitchFamily="18" charset="-78"/>
              </a:rPr>
              <a:t>), Pre central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left (</a:t>
            </a:r>
            <a:r>
              <a:rPr lang="en-US" sz="2800" dirty="0" err="1">
                <a:latin typeface="Andalus" panose="02020603050405020304" pitchFamily="18" charset="-78"/>
                <a:cs typeface="Andalus" panose="02020603050405020304" pitchFamily="18" charset="-78"/>
              </a:rPr>
              <a:t>PreCG.L</a:t>
            </a:r>
            <a:r>
              <a:rPr lang="en-US" sz="2800" dirty="0">
                <a:latin typeface="Andalus" panose="02020603050405020304" pitchFamily="18" charset="-78"/>
                <a:cs typeface="Andalus" panose="02020603050405020304" pitchFamily="18" charset="-78"/>
              </a:rPr>
              <a:t>), Middle occipital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left(MOG.L) and post-central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Left (POCG.L</a:t>
            </a:r>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p>
          <a:p>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pic>
        <p:nvPicPr>
          <p:cNvPr id="17"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4957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results and discussion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1968502"/>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13" name="Text Box 81"/>
          <p:cNvSpPr txBox="1"/>
          <p:nvPr/>
        </p:nvSpPr>
        <p:spPr>
          <a:xfrm>
            <a:off x="2035834" y="6026378"/>
            <a:ext cx="7841411" cy="553998"/>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r>
              <a:rPr lang="en-US" b="1" dirty="0">
                <a:latin typeface="Andalus"/>
              </a:rPr>
              <a:t>Eigenvector centrality value in Lateral occipital cortex region of brain in single slice display represented in axial plane.</a:t>
            </a:r>
          </a:p>
        </p:txBody>
      </p:sp>
      <p:sp>
        <p:nvSpPr>
          <p:cNvPr id="17" name="TextBox 16"/>
          <p:cNvSpPr txBox="1"/>
          <p:nvPr/>
        </p:nvSpPr>
        <p:spPr>
          <a:xfrm>
            <a:off x="11404599" y="6134100"/>
            <a:ext cx="774701" cy="707886"/>
          </a:xfrm>
          <a:prstGeom prst="rect">
            <a:avLst/>
          </a:prstGeom>
          <a:noFill/>
        </p:spPr>
        <p:txBody>
          <a:bodyPr wrap="square" rtlCol="0">
            <a:spAutoFit/>
          </a:bodyPr>
          <a:lstStyle/>
          <a:p>
            <a:pPr algn="ctr"/>
            <a:r>
              <a:rPr lang="en-US" sz="4000" b="1" dirty="0" smtClean="0"/>
              <a:t>28</a:t>
            </a:r>
            <a:endParaRPr lang="en-MY" sz="4000" b="1" dirty="0"/>
          </a:p>
        </p:txBody>
      </p:sp>
      <p:pic>
        <p:nvPicPr>
          <p:cNvPr id="12" name="Picture 11" descr="eigenvector.png"/>
          <p:cNvPicPr/>
          <p:nvPr/>
        </p:nvPicPr>
        <p:blipFill>
          <a:blip r:embed="rId2"/>
          <a:stretch>
            <a:fillRect/>
          </a:stretch>
        </p:blipFill>
        <p:spPr>
          <a:xfrm>
            <a:off x="1930399" y="1811546"/>
            <a:ext cx="7327901" cy="4054415"/>
          </a:xfrm>
          <a:prstGeom prst="rect">
            <a:avLst/>
          </a:prstGeom>
        </p:spPr>
      </p:pic>
      <p:pic>
        <p:nvPicPr>
          <p:cNvPr id="14"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4569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results and discussion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1968502"/>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13" name="Text Box 81"/>
          <p:cNvSpPr txBox="1"/>
          <p:nvPr/>
        </p:nvSpPr>
        <p:spPr>
          <a:xfrm>
            <a:off x="2035834" y="6026378"/>
            <a:ext cx="7841411" cy="553998"/>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r>
              <a:rPr lang="en-US" b="1" dirty="0" smtClean="0">
                <a:latin typeface="Andalus"/>
              </a:rPr>
              <a:t>Betweenness </a:t>
            </a:r>
            <a:r>
              <a:rPr lang="en-US" b="1" dirty="0">
                <a:latin typeface="Andalus"/>
              </a:rPr>
              <a:t>centrality value in Lateral occipital cortex region of brain in single slice display represented in axial plane.</a:t>
            </a:r>
          </a:p>
        </p:txBody>
      </p:sp>
      <p:sp>
        <p:nvSpPr>
          <p:cNvPr id="17" name="TextBox 16"/>
          <p:cNvSpPr txBox="1"/>
          <p:nvPr/>
        </p:nvSpPr>
        <p:spPr>
          <a:xfrm>
            <a:off x="11404599" y="6134100"/>
            <a:ext cx="774701" cy="707886"/>
          </a:xfrm>
          <a:prstGeom prst="rect">
            <a:avLst/>
          </a:prstGeom>
          <a:noFill/>
        </p:spPr>
        <p:txBody>
          <a:bodyPr wrap="square" rtlCol="0">
            <a:spAutoFit/>
          </a:bodyPr>
          <a:lstStyle/>
          <a:p>
            <a:pPr algn="ctr"/>
            <a:r>
              <a:rPr lang="en-US" sz="4000" b="1" dirty="0" smtClean="0"/>
              <a:t>29</a:t>
            </a:r>
            <a:endParaRPr lang="en-MY" sz="4000" b="1" dirty="0"/>
          </a:p>
        </p:txBody>
      </p:sp>
      <p:pic>
        <p:nvPicPr>
          <p:cNvPr id="14" name="Picture 13" descr="iloc betweennes.jpg"/>
          <p:cNvPicPr/>
          <p:nvPr/>
        </p:nvPicPr>
        <p:blipFill>
          <a:blip r:embed="rId2"/>
          <a:stretch>
            <a:fillRect/>
          </a:stretch>
        </p:blipFill>
        <p:spPr>
          <a:xfrm>
            <a:off x="2035835" y="1846053"/>
            <a:ext cx="7030378" cy="4063041"/>
          </a:xfrm>
          <a:prstGeom prst="rect">
            <a:avLst/>
          </a:prstGeom>
        </p:spPr>
      </p:pic>
      <p:pic>
        <p:nvPicPr>
          <p:cNvPr id="19"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233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200" y="1981201"/>
            <a:ext cx="9448800" cy="18250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endParaRPr lang="en-US" sz="5300" dirty="0"/>
          </a:p>
        </p:txBody>
      </p:sp>
      <p:sp>
        <p:nvSpPr>
          <p:cNvPr id="5" name="Title 1"/>
          <p:cNvSpPr txBox="1">
            <a:spLocks/>
          </p:cNvSpPr>
          <p:nvPr/>
        </p:nvSpPr>
        <p:spPr>
          <a:xfrm>
            <a:off x="0" y="156105"/>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 Brain: How it works?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1816100" y="4000502"/>
            <a:ext cx="94488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r>
              <a:rPr lang="en-US" sz="11200" cap="none" dirty="0" smtClean="0">
                <a:latin typeface="Andalus" pitchFamily="18" charset="-78"/>
                <a:cs typeface="Andalus" pitchFamily="18" charset="-78"/>
              </a:rPr>
              <a:t>The human brain is the most complex network</a:t>
            </a:r>
            <a:r>
              <a:rPr lang="en-US" sz="11200" cap="none" dirty="0">
                <a:latin typeface="Andalus" pitchFamily="18" charset="-78"/>
                <a:cs typeface="Andalus" pitchFamily="18" charset="-78"/>
              </a:rPr>
              <a:t> </a:t>
            </a:r>
            <a:r>
              <a:rPr lang="en-US" sz="11200" cap="none" dirty="0" smtClean="0">
                <a:latin typeface="Andalus" pitchFamily="18" charset="-78"/>
                <a:cs typeface="Andalus" pitchFamily="18" charset="-78"/>
              </a:rPr>
              <a:t>with10</a:t>
            </a:r>
            <a:r>
              <a:rPr lang="en-US" sz="11200" cap="none" baseline="30000" dirty="0" smtClean="0">
                <a:latin typeface="Andalus" pitchFamily="18" charset="-78"/>
                <a:cs typeface="Andalus" pitchFamily="18" charset="-78"/>
              </a:rPr>
              <a:t>12 </a:t>
            </a:r>
            <a:r>
              <a:rPr lang="en-US" sz="11200" cap="none" dirty="0" smtClean="0">
                <a:latin typeface="Andalus" pitchFamily="18" charset="-78"/>
                <a:cs typeface="Andalus" pitchFamily="18" charset="-78"/>
              </a:rPr>
              <a:t>neurons which are interconnected via axons and dendrites and 10</a:t>
            </a:r>
            <a:r>
              <a:rPr lang="en-US" sz="11200" cap="none" baseline="30000" dirty="0" smtClean="0">
                <a:latin typeface="Andalus" pitchFamily="18" charset="-78"/>
                <a:cs typeface="Andalus" pitchFamily="18" charset="-78"/>
              </a:rPr>
              <a:t>15</a:t>
            </a:r>
            <a:r>
              <a:rPr lang="en-US" sz="11200" cap="none" dirty="0" smtClean="0">
                <a:latin typeface="Andalus" pitchFamily="18" charset="-78"/>
                <a:cs typeface="Andalus" pitchFamily="18" charset="-78"/>
              </a:rPr>
              <a:t> synaptic connections.</a:t>
            </a:r>
          </a:p>
          <a:p>
            <a:pPr algn="just"/>
            <a:endParaRPr lang="en-US" sz="11200" cap="none" dirty="0" smtClean="0">
              <a:latin typeface="Andalus" pitchFamily="18" charset="-78"/>
              <a:cs typeface="Andalus" pitchFamily="18" charset="-78"/>
            </a:endParaRPr>
          </a:p>
          <a:p>
            <a:pPr marL="857250" indent="-857250" algn="just">
              <a:buFont typeface="Wingdings" panose="05000000000000000000" pitchFamily="2" charset="2"/>
              <a:buChar char="v"/>
            </a:pPr>
            <a:r>
              <a:rPr lang="en-US" sz="11200" cap="none" dirty="0" smtClean="0">
                <a:latin typeface="Andalus" pitchFamily="18" charset="-78"/>
                <a:cs typeface="Andalus" pitchFamily="18" charset="-78"/>
              </a:rPr>
              <a:t>This complex structure allows it to release/absorb quintillion of neuro-transmitter and neuro-modulator molecules per second.</a:t>
            </a:r>
          </a:p>
          <a:p>
            <a:pPr algn="just"/>
            <a:endParaRPr lang="en-US" sz="11200" cap="none" dirty="0" smtClean="0">
              <a:latin typeface="Andalus" pitchFamily="18" charset="-78"/>
              <a:cs typeface="Andalus" pitchFamily="18" charset="-78"/>
            </a:endParaRPr>
          </a:p>
          <a:p>
            <a:pPr marL="857250" indent="-857250" algn="just">
              <a:buFont typeface="Wingdings" panose="05000000000000000000" pitchFamily="2" charset="2"/>
              <a:buChar char="v"/>
            </a:pPr>
            <a:r>
              <a:rPr lang="en-US" sz="11200" cap="none" dirty="0" smtClean="0">
                <a:latin typeface="Andalus" pitchFamily="18" charset="-78"/>
                <a:cs typeface="Andalus" pitchFamily="18" charset="-78"/>
              </a:rPr>
              <a:t>The metabolism phenomenon of the brain can be analyzed through radioactively labeled organic molecules or probes. </a:t>
            </a: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extBox 7"/>
          <p:cNvSpPr txBox="1"/>
          <p:nvPr/>
        </p:nvSpPr>
        <p:spPr>
          <a:xfrm>
            <a:off x="11557000" y="6096000"/>
            <a:ext cx="609600" cy="707886"/>
          </a:xfrm>
          <a:prstGeom prst="rect">
            <a:avLst/>
          </a:prstGeom>
          <a:noFill/>
        </p:spPr>
        <p:txBody>
          <a:bodyPr wrap="square" rtlCol="0">
            <a:spAutoFit/>
          </a:bodyPr>
          <a:lstStyle/>
          <a:p>
            <a:pPr algn="ctr"/>
            <a:r>
              <a:rPr lang="en-US" sz="4000" b="1" dirty="0"/>
              <a:t>3</a:t>
            </a:r>
            <a:endParaRPr lang="en-MY" sz="4000" b="1" dirty="0"/>
          </a:p>
        </p:txBody>
      </p:sp>
      <p:pic>
        <p:nvPicPr>
          <p:cNvPr id="10"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560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results and discussion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1968502"/>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13" name="Text Box 81"/>
          <p:cNvSpPr txBox="1"/>
          <p:nvPr/>
        </p:nvSpPr>
        <p:spPr>
          <a:xfrm>
            <a:off x="2035834" y="6026378"/>
            <a:ext cx="7841411" cy="553998"/>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r>
              <a:rPr lang="en-US" b="1" dirty="0" smtClean="0">
                <a:latin typeface="Andalus"/>
              </a:rPr>
              <a:t>Degree </a:t>
            </a:r>
            <a:r>
              <a:rPr lang="en-US" b="1" dirty="0">
                <a:latin typeface="Andalus"/>
              </a:rPr>
              <a:t>centrality value in Lateral occipital cortex region of brain in single slice display represented in axial plane.</a:t>
            </a:r>
          </a:p>
        </p:txBody>
      </p:sp>
      <p:sp>
        <p:nvSpPr>
          <p:cNvPr id="17" name="TextBox 16"/>
          <p:cNvSpPr txBox="1"/>
          <p:nvPr/>
        </p:nvSpPr>
        <p:spPr>
          <a:xfrm>
            <a:off x="11404599" y="6134100"/>
            <a:ext cx="774701" cy="707886"/>
          </a:xfrm>
          <a:prstGeom prst="rect">
            <a:avLst/>
          </a:prstGeom>
          <a:noFill/>
        </p:spPr>
        <p:txBody>
          <a:bodyPr wrap="square" rtlCol="0">
            <a:spAutoFit/>
          </a:bodyPr>
          <a:lstStyle/>
          <a:p>
            <a:pPr algn="ctr"/>
            <a:r>
              <a:rPr lang="en-US" sz="4000" b="1" dirty="0" smtClean="0"/>
              <a:t>30</a:t>
            </a:r>
            <a:endParaRPr lang="en-MY" sz="4000" b="1" dirty="0"/>
          </a:p>
        </p:txBody>
      </p:sp>
      <p:pic>
        <p:nvPicPr>
          <p:cNvPr id="12" name="Picture 11" descr="iloc degree.jpg"/>
          <p:cNvPicPr/>
          <p:nvPr/>
        </p:nvPicPr>
        <p:blipFill>
          <a:blip r:embed="rId2"/>
          <a:stretch>
            <a:fillRect/>
          </a:stretch>
        </p:blipFill>
        <p:spPr>
          <a:xfrm>
            <a:off x="2277374" y="1863306"/>
            <a:ext cx="7090913" cy="4092994"/>
          </a:xfrm>
          <a:prstGeom prst="rect">
            <a:avLst/>
          </a:prstGeom>
        </p:spPr>
      </p:pic>
      <p:pic>
        <p:nvPicPr>
          <p:cNvPr id="15"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585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results and discussion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2187413"/>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11366500" y="6134100"/>
            <a:ext cx="812800" cy="707886"/>
          </a:xfrm>
          <a:prstGeom prst="rect">
            <a:avLst/>
          </a:prstGeom>
          <a:noFill/>
        </p:spPr>
        <p:txBody>
          <a:bodyPr wrap="square" rtlCol="0">
            <a:spAutoFit/>
          </a:bodyPr>
          <a:lstStyle/>
          <a:p>
            <a:pPr algn="ctr"/>
            <a:r>
              <a:rPr lang="en-US" sz="4000" b="1" dirty="0" smtClean="0"/>
              <a:t>31</a:t>
            </a:r>
            <a:endParaRPr lang="en-MY" sz="4000" b="1" dirty="0"/>
          </a:p>
        </p:txBody>
      </p:sp>
      <p:graphicFrame>
        <p:nvGraphicFramePr>
          <p:cNvPr id="4" name="Table 3"/>
          <p:cNvGraphicFramePr>
            <a:graphicFrameLocks noGrp="1"/>
          </p:cNvGraphicFramePr>
          <p:nvPr>
            <p:extLst>
              <p:ext uri="{D42A27DB-BD31-4B8C-83A1-F6EECF244321}">
                <p14:modId xmlns:p14="http://schemas.microsoft.com/office/powerpoint/2010/main" val="2152725304"/>
              </p:ext>
            </p:extLst>
          </p:nvPr>
        </p:nvGraphicFramePr>
        <p:xfrm>
          <a:off x="2751826" y="2133600"/>
          <a:ext cx="7056409" cy="4318957"/>
        </p:xfrm>
        <a:graphic>
          <a:graphicData uri="http://schemas.openxmlformats.org/drawingml/2006/table">
            <a:tbl>
              <a:tblPr firstRow="1" firstCol="1" bandRow="1">
                <a:tableStyleId>{5C22544A-7EE6-4342-B048-85BDC9FD1C3A}</a:tableStyleId>
              </a:tblPr>
              <a:tblGrid>
                <a:gridCol w="1278525">
                  <a:extLst>
                    <a:ext uri="{9D8B030D-6E8A-4147-A177-3AD203B41FA5}">
                      <a16:colId xmlns:a16="http://schemas.microsoft.com/office/drawing/2014/main" val="20000"/>
                    </a:ext>
                  </a:extLst>
                </a:gridCol>
                <a:gridCol w="2221137">
                  <a:extLst>
                    <a:ext uri="{9D8B030D-6E8A-4147-A177-3AD203B41FA5}">
                      <a16:colId xmlns:a16="http://schemas.microsoft.com/office/drawing/2014/main" val="20001"/>
                    </a:ext>
                  </a:extLst>
                </a:gridCol>
                <a:gridCol w="2156004">
                  <a:extLst>
                    <a:ext uri="{9D8B030D-6E8A-4147-A177-3AD203B41FA5}">
                      <a16:colId xmlns:a16="http://schemas.microsoft.com/office/drawing/2014/main" val="20002"/>
                    </a:ext>
                  </a:extLst>
                </a:gridCol>
                <a:gridCol w="1400743">
                  <a:extLst>
                    <a:ext uri="{9D8B030D-6E8A-4147-A177-3AD203B41FA5}">
                      <a16:colId xmlns:a16="http://schemas.microsoft.com/office/drawing/2014/main" val="20003"/>
                    </a:ext>
                  </a:extLst>
                </a:gridCol>
              </a:tblGrid>
              <a:tr h="1107612">
                <a:tc>
                  <a:txBody>
                    <a:bodyPr/>
                    <a:lstStyle/>
                    <a:p>
                      <a:pPr marL="0" marR="0">
                        <a:lnSpc>
                          <a:spcPct val="115000"/>
                        </a:lnSpc>
                        <a:spcBef>
                          <a:spcPts val="0"/>
                        </a:spcBef>
                        <a:spcAft>
                          <a:spcPts val="0"/>
                        </a:spcAft>
                      </a:pPr>
                      <a:r>
                        <a:rPr lang="en-US" sz="1200">
                          <a:effectLst/>
                        </a:rPr>
                        <a:t> </a:t>
                      </a:r>
                      <a:endParaRPr lang="en-US" sz="800">
                        <a:effectLst/>
                      </a:endParaRPr>
                    </a:p>
                    <a:p>
                      <a:pPr marL="0" marR="0">
                        <a:lnSpc>
                          <a:spcPct val="115000"/>
                        </a:lnSpc>
                        <a:spcBef>
                          <a:spcPts val="0"/>
                        </a:spcBef>
                        <a:spcAft>
                          <a:spcPts val="0"/>
                        </a:spcAft>
                      </a:pPr>
                      <a:r>
                        <a:rPr lang="en-US" sz="1200">
                          <a:effectLst/>
                        </a:rPr>
                        <a:t>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nSpc>
                          <a:spcPct val="115000"/>
                        </a:lnSpc>
                        <a:spcBef>
                          <a:spcPts val="0"/>
                        </a:spcBef>
                        <a:spcAft>
                          <a:spcPts val="0"/>
                        </a:spcAft>
                      </a:pPr>
                      <a:r>
                        <a:rPr lang="en-US" sz="1200" kern="1200">
                          <a:effectLst/>
                        </a:rPr>
                        <a:t>Betweennes centrality(BC)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a:effectLst/>
                        </a:rPr>
                        <a:t>Eigenvector centrality (EC)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a:effectLst/>
                        </a:rPr>
                        <a:t>Degree centrality (DC)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extLst>
                  <a:ext uri="{0D108BD9-81ED-4DB2-BD59-A6C34878D82A}">
                    <a16:rowId xmlns:a16="http://schemas.microsoft.com/office/drawing/2014/main" val="10000"/>
                  </a:ext>
                </a:extLst>
              </a:tr>
              <a:tr h="642269">
                <a:tc>
                  <a:txBody>
                    <a:bodyPr/>
                    <a:lstStyle/>
                    <a:p>
                      <a:pPr marL="0" marR="0">
                        <a:lnSpc>
                          <a:spcPct val="115000"/>
                        </a:lnSpc>
                        <a:spcBef>
                          <a:spcPts val="0"/>
                        </a:spcBef>
                        <a:spcAft>
                          <a:spcPts val="0"/>
                        </a:spcAft>
                      </a:pPr>
                      <a:r>
                        <a:rPr lang="en-US" sz="1200" kern="1200">
                          <a:effectLst/>
                        </a:rPr>
                        <a:t>iLOC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dirty="0">
                          <a:effectLst/>
                        </a:rPr>
                        <a:t>0.662745</a:t>
                      </a:r>
                      <a:endParaRPr lang="en-US"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b="1" kern="1200" dirty="0">
                          <a:effectLst/>
                        </a:rPr>
                        <a:t>0.742514 </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a:effectLst/>
                        </a:rPr>
                        <a:t>0.287326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extLst>
                  <a:ext uri="{0D108BD9-81ED-4DB2-BD59-A6C34878D82A}">
                    <a16:rowId xmlns:a16="http://schemas.microsoft.com/office/drawing/2014/main" val="10001"/>
                  </a:ext>
                </a:extLst>
              </a:tr>
              <a:tr h="642269">
                <a:tc>
                  <a:txBody>
                    <a:bodyPr/>
                    <a:lstStyle/>
                    <a:p>
                      <a:pPr marL="0" marR="0">
                        <a:lnSpc>
                          <a:spcPct val="115000"/>
                        </a:lnSpc>
                        <a:spcBef>
                          <a:spcPts val="0"/>
                        </a:spcBef>
                        <a:spcAft>
                          <a:spcPts val="0"/>
                        </a:spcAft>
                      </a:pPr>
                      <a:r>
                        <a:rPr lang="en-US" sz="1200" kern="1200">
                          <a:effectLst/>
                        </a:rPr>
                        <a:t>toITGI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dirty="0">
                          <a:effectLst/>
                        </a:rPr>
                        <a:t>0.3375 </a:t>
                      </a:r>
                      <a:endParaRPr lang="en-US"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b="1" kern="1200" dirty="0">
                          <a:effectLst/>
                        </a:rPr>
                        <a:t>0.6273 </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a:effectLst/>
                        </a:rPr>
                        <a:t>0.1568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extLst>
                  <a:ext uri="{0D108BD9-81ED-4DB2-BD59-A6C34878D82A}">
                    <a16:rowId xmlns:a16="http://schemas.microsoft.com/office/drawing/2014/main" val="10002"/>
                  </a:ext>
                </a:extLst>
              </a:tr>
              <a:tr h="642269">
                <a:tc>
                  <a:txBody>
                    <a:bodyPr/>
                    <a:lstStyle/>
                    <a:p>
                      <a:pPr marL="0" marR="0">
                        <a:lnSpc>
                          <a:spcPct val="115000"/>
                        </a:lnSpc>
                        <a:spcBef>
                          <a:spcPts val="0"/>
                        </a:spcBef>
                        <a:spcAft>
                          <a:spcPts val="0"/>
                        </a:spcAft>
                      </a:pPr>
                      <a:r>
                        <a:rPr lang="en-US" sz="1200" kern="1200">
                          <a:effectLst/>
                        </a:rPr>
                        <a:t>PreCG.L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dirty="0">
                          <a:effectLst/>
                        </a:rPr>
                        <a:t>0.2431</a:t>
                      </a:r>
                      <a:endParaRPr lang="en-US"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b="1" kern="1200" dirty="0">
                          <a:effectLst/>
                        </a:rPr>
                        <a:t>0.6394 </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a:effectLst/>
                        </a:rPr>
                        <a:t>0.1467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extLst>
                  <a:ext uri="{0D108BD9-81ED-4DB2-BD59-A6C34878D82A}">
                    <a16:rowId xmlns:a16="http://schemas.microsoft.com/office/drawing/2014/main" val="10003"/>
                  </a:ext>
                </a:extLst>
              </a:tr>
              <a:tr h="642269">
                <a:tc>
                  <a:txBody>
                    <a:bodyPr/>
                    <a:lstStyle/>
                    <a:p>
                      <a:pPr marL="0" marR="0">
                        <a:lnSpc>
                          <a:spcPct val="115000"/>
                        </a:lnSpc>
                        <a:spcBef>
                          <a:spcPts val="0"/>
                        </a:spcBef>
                        <a:spcAft>
                          <a:spcPts val="0"/>
                        </a:spcAft>
                      </a:pPr>
                      <a:r>
                        <a:rPr lang="en-US" sz="1200" kern="1200">
                          <a:effectLst/>
                        </a:rPr>
                        <a:t>MOG.L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dirty="0">
                          <a:effectLst/>
                        </a:rPr>
                        <a:t>0.3257</a:t>
                      </a:r>
                      <a:endParaRPr lang="en-US"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b="1" kern="1200" dirty="0">
                          <a:effectLst/>
                        </a:rPr>
                        <a:t>0.6766 </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a:effectLst/>
                        </a:rPr>
                        <a:t>0.1208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extLst>
                  <a:ext uri="{0D108BD9-81ED-4DB2-BD59-A6C34878D82A}">
                    <a16:rowId xmlns:a16="http://schemas.microsoft.com/office/drawing/2014/main" val="10004"/>
                  </a:ext>
                </a:extLst>
              </a:tr>
              <a:tr h="642269">
                <a:tc>
                  <a:txBody>
                    <a:bodyPr/>
                    <a:lstStyle/>
                    <a:p>
                      <a:pPr marL="0" marR="0">
                        <a:lnSpc>
                          <a:spcPct val="115000"/>
                        </a:lnSpc>
                        <a:spcBef>
                          <a:spcPts val="0"/>
                        </a:spcBef>
                        <a:spcAft>
                          <a:spcPts val="0"/>
                        </a:spcAft>
                      </a:pPr>
                      <a:r>
                        <a:rPr lang="en-US" sz="1200" kern="1200">
                          <a:effectLst/>
                        </a:rPr>
                        <a:t>POCG.L </a:t>
                      </a:r>
                      <a:endParaRPr lang="en-US" sz="80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dirty="0">
                          <a:effectLst/>
                        </a:rPr>
                        <a:t>0.2675 </a:t>
                      </a:r>
                      <a:endParaRPr lang="en-US"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b="1" kern="1200" dirty="0">
                          <a:effectLst/>
                        </a:rPr>
                        <a:t>0.6195 </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tc>
                  <a:txBody>
                    <a:bodyPr/>
                    <a:lstStyle/>
                    <a:p>
                      <a:pPr marL="0" marR="0" algn="ctr">
                        <a:lnSpc>
                          <a:spcPct val="115000"/>
                        </a:lnSpc>
                        <a:spcBef>
                          <a:spcPts val="0"/>
                        </a:spcBef>
                        <a:spcAft>
                          <a:spcPts val="0"/>
                        </a:spcAft>
                      </a:pPr>
                      <a:r>
                        <a:rPr lang="en-US" sz="1200" kern="1200" dirty="0">
                          <a:effectLst/>
                        </a:rPr>
                        <a:t>0.1690 </a:t>
                      </a:r>
                      <a:endParaRPr lang="en-US"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807" marR="62807" marT="31404" marB="31404"/>
                </a:tc>
                <a:extLst>
                  <a:ext uri="{0D108BD9-81ED-4DB2-BD59-A6C34878D82A}">
                    <a16:rowId xmlns:a16="http://schemas.microsoft.com/office/drawing/2014/main" val="10005"/>
                  </a:ext>
                </a:extLst>
              </a:tr>
            </a:tbl>
          </a:graphicData>
        </a:graphic>
      </p:graphicFrame>
      <p:pic>
        <p:nvPicPr>
          <p:cNvPr id="13"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974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results and discussion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1" name="TextBox 10"/>
          <p:cNvSpPr txBox="1"/>
          <p:nvPr/>
        </p:nvSpPr>
        <p:spPr>
          <a:xfrm>
            <a:off x="11404600" y="6134100"/>
            <a:ext cx="774700" cy="707886"/>
          </a:xfrm>
          <a:prstGeom prst="rect">
            <a:avLst/>
          </a:prstGeom>
          <a:noFill/>
        </p:spPr>
        <p:txBody>
          <a:bodyPr wrap="square" rtlCol="0">
            <a:spAutoFit/>
          </a:bodyPr>
          <a:lstStyle/>
          <a:p>
            <a:pPr algn="ctr"/>
            <a:r>
              <a:rPr lang="en-US" sz="4000" b="1" dirty="0" smtClean="0"/>
              <a:t>32</a:t>
            </a:r>
            <a:endParaRPr lang="en-MY" sz="4000" b="1" dirty="0"/>
          </a:p>
        </p:txBody>
      </p:sp>
      <p:graphicFrame>
        <p:nvGraphicFramePr>
          <p:cNvPr id="12" name="Chart 11"/>
          <p:cNvGraphicFramePr/>
          <p:nvPr>
            <p:extLst>
              <p:ext uri="{D42A27DB-BD31-4B8C-83A1-F6EECF244321}">
                <p14:modId xmlns:p14="http://schemas.microsoft.com/office/powerpoint/2010/main" val="4062408142"/>
              </p:ext>
            </p:extLst>
          </p:nvPr>
        </p:nvGraphicFramePr>
        <p:xfrm>
          <a:off x="2139351" y="1928152"/>
          <a:ext cx="8652293" cy="4567539"/>
        </p:xfrm>
        <a:graphic>
          <a:graphicData uri="http://schemas.openxmlformats.org/drawingml/2006/chart">
            <c:chart xmlns:c="http://schemas.openxmlformats.org/drawingml/2006/chart" xmlns:r="http://schemas.openxmlformats.org/officeDocument/2006/relationships" r:id="rId2"/>
          </a:graphicData>
        </a:graphic>
      </p:graphicFrame>
      <p:pic>
        <p:nvPicPr>
          <p:cNvPr id="13"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611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Conclusion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1968502"/>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1318624" y="2228538"/>
            <a:ext cx="9209676" cy="4832092"/>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It </a:t>
            </a:r>
            <a:r>
              <a:rPr lang="en-US" sz="2800" dirty="0" smtClean="0">
                <a:latin typeface="Andalus" panose="02020603050405020304" pitchFamily="18" charset="-78"/>
                <a:cs typeface="Andalus" panose="02020603050405020304" pitchFamily="18" charset="-78"/>
              </a:rPr>
              <a:t>is </a:t>
            </a:r>
            <a:r>
              <a:rPr lang="en-US" sz="2800" dirty="0">
                <a:latin typeface="Andalus" panose="02020603050405020304" pitchFamily="18" charset="-78"/>
                <a:cs typeface="Andalus" panose="02020603050405020304" pitchFamily="18" charset="-78"/>
              </a:rPr>
              <a:t>evident from the results that eigenvector centrality measure has got highest value in almost all the brain regions as compared to degree centrality measure and betweenness centrality measure</a:t>
            </a:r>
            <a:r>
              <a:rPr lang="en-US" sz="2800" dirty="0" smtClean="0">
                <a:latin typeface="Andalus" panose="02020603050405020304" pitchFamily="18" charset="-78"/>
                <a:cs typeface="Andalus" panose="02020603050405020304" pitchFamily="18" charset="-78"/>
              </a:rPr>
              <a:t>.</a:t>
            </a:r>
          </a:p>
          <a:p>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As compared </a:t>
            </a:r>
            <a:r>
              <a:rPr lang="en-US" sz="2800" dirty="0">
                <a:latin typeface="Andalus" panose="02020603050405020304" pitchFamily="18" charset="-78"/>
                <a:cs typeface="Andalus" panose="02020603050405020304" pitchFamily="18" charset="-78"/>
              </a:rPr>
              <a:t>and analyzed Lateral occipital cortex, inferior (</a:t>
            </a:r>
            <a:r>
              <a:rPr lang="en-US" sz="2800" dirty="0" err="1">
                <a:latin typeface="Andalus" panose="02020603050405020304" pitchFamily="18" charset="-78"/>
                <a:cs typeface="Andalus" panose="02020603050405020304" pitchFamily="18" charset="-78"/>
              </a:rPr>
              <a:t>iLOC</a:t>
            </a:r>
            <a:r>
              <a:rPr lang="en-US" sz="2800" dirty="0">
                <a:latin typeface="Andalus" panose="02020603050405020304" pitchFamily="18" charset="-78"/>
                <a:cs typeface="Andalus" panose="02020603050405020304" pitchFamily="18" charset="-78"/>
              </a:rPr>
              <a:t> L), Inferior temporal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a:t>
            </a:r>
            <a:r>
              <a:rPr lang="en-US" sz="2800" dirty="0" err="1">
                <a:latin typeface="Andalus" panose="02020603050405020304" pitchFamily="18" charset="-78"/>
                <a:cs typeface="Andalus" panose="02020603050405020304" pitchFamily="18" charset="-78"/>
              </a:rPr>
              <a:t>temproocipital</a:t>
            </a:r>
            <a:r>
              <a:rPr lang="en-US" sz="2800" dirty="0">
                <a:latin typeface="Andalus" panose="02020603050405020304" pitchFamily="18" charset="-78"/>
                <a:cs typeface="Andalus" panose="02020603050405020304" pitchFamily="18" charset="-78"/>
              </a:rPr>
              <a:t> part left(</a:t>
            </a:r>
            <a:r>
              <a:rPr lang="en-US" sz="2800" dirty="0" err="1">
                <a:latin typeface="Andalus" panose="02020603050405020304" pitchFamily="18" charset="-78"/>
                <a:cs typeface="Andalus" panose="02020603050405020304" pitchFamily="18" charset="-78"/>
              </a:rPr>
              <a:t>toITGI</a:t>
            </a:r>
            <a:r>
              <a:rPr lang="en-US" sz="2800" dirty="0">
                <a:latin typeface="Andalus" panose="02020603050405020304" pitchFamily="18" charset="-78"/>
                <a:cs typeface="Andalus" panose="02020603050405020304" pitchFamily="18" charset="-78"/>
              </a:rPr>
              <a:t>), Pre central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left (</a:t>
            </a:r>
            <a:r>
              <a:rPr lang="en-US" sz="2800" dirty="0" err="1">
                <a:latin typeface="Andalus" panose="02020603050405020304" pitchFamily="18" charset="-78"/>
                <a:cs typeface="Andalus" panose="02020603050405020304" pitchFamily="18" charset="-78"/>
              </a:rPr>
              <a:t>PreCG.L</a:t>
            </a:r>
            <a:r>
              <a:rPr lang="en-US" sz="2800" dirty="0">
                <a:latin typeface="Andalus" panose="02020603050405020304" pitchFamily="18" charset="-78"/>
                <a:cs typeface="Andalus" panose="02020603050405020304" pitchFamily="18" charset="-78"/>
              </a:rPr>
              <a:t>), Middle </a:t>
            </a:r>
            <a:r>
              <a:rPr lang="en-US" sz="2800" dirty="0" err="1">
                <a:latin typeface="Andalus" panose="02020603050405020304" pitchFamily="18" charset="-78"/>
                <a:cs typeface="Andalus" panose="02020603050405020304" pitchFamily="18" charset="-78"/>
              </a:rPr>
              <a:t>occipetal</a:t>
            </a:r>
            <a:r>
              <a:rPr lang="en-US" sz="2800" dirty="0">
                <a:latin typeface="Andalus" panose="02020603050405020304" pitchFamily="18" charset="-78"/>
                <a:cs typeface="Andalus" panose="02020603050405020304" pitchFamily="18" charset="-78"/>
              </a:rPr>
              <a:t>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left(MOG.L) and post-central </a:t>
            </a:r>
            <a:r>
              <a:rPr lang="en-US" sz="2800" dirty="0" err="1">
                <a:latin typeface="Andalus" panose="02020603050405020304" pitchFamily="18" charset="-78"/>
                <a:cs typeface="Andalus" panose="02020603050405020304" pitchFamily="18" charset="-78"/>
              </a:rPr>
              <a:t>gyrus</a:t>
            </a:r>
            <a:r>
              <a:rPr lang="en-US" sz="2800" dirty="0">
                <a:latin typeface="Andalus" panose="02020603050405020304" pitchFamily="18" charset="-78"/>
                <a:cs typeface="Andalus" panose="02020603050405020304" pitchFamily="18" charset="-78"/>
              </a:rPr>
              <a:t> (POCG.L).</a:t>
            </a:r>
          </a:p>
          <a:p>
            <a:pPr marL="457200" indent="-457200">
              <a:buFont typeface="Wingdings" panose="05000000000000000000" pitchFamily="2" charset="2"/>
              <a:buChar char="v"/>
            </a:pPr>
            <a:endParaRPr lang="en-US" sz="2800" dirty="0" smtClean="0">
              <a:latin typeface="Andalus" panose="02020603050405020304" pitchFamily="18" charset="-78"/>
              <a:cs typeface="Andalus" panose="02020603050405020304" pitchFamily="18" charset="-78"/>
            </a:endParaRPr>
          </a:p>
        </p:txBody>
      </p:sp>
      <p:sp>
        <p:nvSpPr>
          <p:cNvPr id="11" name="TextBox 10"/>
          <p:cNvSpPr txBox="1"/>
          <p:nvPr/>
        </p:nvSpPr>
        <p:spPr>
          <a:xfrm>
            <a:off x="11404600" y="6134100"/>
            <a:ext cx="774700" cy="707886"/>
          </a:xfrm>
          <a:prstGeom prst="rect">
            <a:avLst/>
          </a:prstGeom>
          <a:noFill/>
        </p:spPr>
        <p:txBody>
          <a:bodyPr wrap="square" rtlCol="0">
            <a:spAutoFit/>
          </a:bodyPr>
          <a:lstStyle/>
          <a:p>
            <a:pPr algn="ctr"/>
            <a:r>
              <a:rPr lang="en-US" sz="4000" b="1" dirty="0" smtClean="0"/>
              <a:t>33</a:t>
            </a:r>
            <a:endParaRPr lang="en-MY" sz="4000" b="1" dirty="0"/>
          </a:p>
        </p:txBody>
      </p:sp>
      <p:pic>
        <p:nvPicPr>
          <p:cNvPr id="13"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119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References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1968502"/>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1684747" y="2277029"/>
            <a:ext cx="9209676" cy="4585871"/>
          </a:xfrm>
          <a:prstGeom prst="rect">
            <a:avLst/>
          </a:prstGeom>
        </p:spPr>
        <p:txBody>
          <a:bodyPr wrap="square">
            <a:spAutoFit/>
          </a:bodyPr>
          <a:lstStyle/>
          <a:p>
            <a:r>
              <a:rPr lang="en-US" sz="2400" dirty="0"/>
              <a:t>1. D. J. Watts, S. H. </a:t>
            </a:r>
            <a:r>
              <a:rPr lang="en-US" sz="2400" dirty="0" err="1"/>
              <a:t>Strogatz</a:t>
            </a:r>
            <a:r>
              <a:rPr lang="en-US" sz="2400" dirty="0"/>
              <a:t>, Collective dynamics of</a:t>
            </a:r>
          </a:p>
          <a:p>
            <a:r>
              <a:rPr lang="en-US" sz="2400" dirty="0"/>
              <a:t>‘small-world’ networks. Nature 393, 440–442 (1998).</a:t>
            </a:r>
          </a:p>
          <a:p>
            <a:r>
              <a:rPr lang="en-US" sz="2400" dirty="0" err="1"/>
              <a:t>doi</a:t>
            </a:r>
            <a:r>
              <a:rPr lang="en-US" sz="2400" dirty="0"/>
              <a:t>: 10.1038/30918; </a:t>
            </a:r>
            <a:r>
              <a:rPr lang="en-US" sz="2400" dirty="0" err="1"/>
              <a:t>pmid</a:t>
            </a:r>
            <a:r>
              <a:rPr lang="en-US" sz="2400" dirty="0"/>
              <a:t>: 9623998</a:t>
            </a:r>
          </a:p>
          <a:p>
            <a:endParaRPr lang="en-US" sz="2400" dirty="0"/>
          </a:p>
          <a:p>
            <a:r>
              <a:rPr lang="en-US" sz="2400" dirty="0"/>
              <a:t>2. O. </a:t>
            </a:r>
            <a:r>
              <a:rPr lang="en-US" sz="2400" dirty="0" err="1"/>
              <a:t>Sporns</a:t>
            </a:r>
            <a:r>
              <a:rPr lang="en-US" sz="2400" dirty="0"/>
              <a:t>, Network attributes for segregation and</a:t>
            </a:r>
          </a:p>
          <a:p>
            <a:r>
              <a:rPr lang="en-US" sz="2400" dirty="0"/>
              <a:t>integration in the human brain. </a:t>
            </a:r>
            <a:r>
              <a:rPr lang="en-US" sz="2400" dirty="0" err="1"/>
              <a:t>Curr</a:t>
            </a:r>
            <a:r>
              <a:rPr lang="en-US" sz="2400" dirty="0"/>
              <a:t>. </a:t>
            </a:r>
            <a:r>
              <a:rPr lang="en-US" sz="2400" dirty="0" err="1"/>
              <a:t>Opin</a:t>
            </a:r>
            <a:r>
              <a:rPr lang="en-US" sz="2400" dirty="0"/>
              <a:t>. </a:t>
            </a:r>
            <a:r>
              <a:rPr lang="en-US" sz="2400" dirty="0" err="1"/>
              <a:t>Neurobiol</a:t>
            </a:r>
            <a:r>
              <a:rPr lang="en-US" sz="2400" dirty="0"/>
              <a:t>. 23, 162–171 (2013). </a:t>
            </a:r>
            <a:r>
              <a:rPr lang="en-US" sz="2400" dirty="0" err="1"/>
              <a:t>doi</a:t>
            </a:r>
            <a:r>
              <a:rPr lang="en-US" sz="2400" dirty="0"/>
              <a:t>: 10.1016/j.conb.2012.11.015;</a:t>
            </a:r>
          </a:p>
          <a:p>
            <a:r>
              <a:rPr lang="en-US" sz="2400" dirty="0" err="1"/>
              <a:t>pmid</a:t>
            </a:r>
            <a:r>
              <a:rPr lang="en-US" sz="2400" dirty="0"/>
              <a:t>: 23294553</a:t>
            </a:r>
          </a:p>
          <a:p>
            <a:endParaRPr lang="en-US" sz="2400" dirty="0"/>
          </a:p>
          <a:p>
            <a:r>
              <a:rPr lang="en-US" sz="2400" dirty="0"/>
              <a:t>3. K. J. </a:t>
            </a:r>
            <a:r>
              <a:rPr lang="en-US" sz="2400" dirty="0" err="1"/>
              <a:t>Friston</a:t>
            </a:r>
            <a:r>
              <a:rPr lang="en-US" sz="2400" dirty="0"/>
              <a:t>, Functional and effective connectivity in</a:t>
            </a:r>
          </a:p>
          <a:p>
            <a:r>
              <a:rPr lang="en-US" sz="2400" dirty="0"/>
              <a:t>neuroimaging: A synthesis. Hum. Brain </a:t>
            </a:r>
            <a:r>
              <a:rPr lang="en-US" sz="2400" dirty="0" err="1"/>
              <a:t>Mapp</a:t>
            </a:r>
            <a:r>
              <a:rPr lang="en-US" sz="2400" dirty="0"/>
              <a:t>. 2, 56–78</a:t>
            </a:r>
          </a:p>
          <a:p>
            <a:r>
              <a:rPr lang="en-US" sz="2400" dirty="0"/>
              <a:t>(1994). </a:t>
            </a:r>
            <a:r>
              <a:rPr lang="en-US" sz="2400" dirty="0" err="1"/>
              <a:t>doi</a:t>
            </a:r>
            <a:r>
              <a:rPr lang="en-US" sz="2400" dirty="0"/>
              <a:t>: 10.1002/hbm.460020107</a:t>
            </a:r>
          </a:p>
        </p:txBody>
      </p:sp>
      <p:sp>
        <p:nvSpPr>
          <p:cNvPr id="11" name="TextBox 10"/>
          <p:cNvSpPr txBox="1"/>
          <p:nvPr/>
        </p:nvSpPr>
        <p:spPr>
          <a:xfrm>
            <a:off x="11404600" y="6134100"/>
            <a:ext cx="774700" cy="707886"/>
          </a:xfrm>
          <a:prstGeom prst="rect">
            <a:avLst/>
          </a:prstGeom>
          <a:noFill/>
        </p:spPr>
        <p:txBody>
          <a:bodyPr wrap="square" rtlCol="0">
            <a:spAutoFit/>
          </a:bodyPr>
          <a:lstStyle/>
          <a:p>
            <a:pPr algn="ctr"/>
            <a:r>
              <a:rPr lang="en-US" sz="4000" b="1" dirty="0" smtClean="0"/>
              <a:t>34</a:t>
            </a:r>
            <a:endParaRPr lang="en-MY" sz="4000" b="1" dirty="0"/>
          </a:p>
        </p:txBody>
      </p:sp>
      <p:pic>
        <p:nvPicPr>
          <p:cNvPr id="13"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348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References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1968502"/>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1684747" y="2277029"/>
            <a:ext cx="9209676" cy="3785652"/>
          </a:xfrm>
          <a:prstGeom prst="rect">
            <a:avLst/>
          </a:prstGeom>
        </p:spPr>
        <p:txBody>
          <a:bodyPr wrap="square">
            <a:spAutoFit/>
          </a:bodyPr>
          <a:lstStyle/>
          <a:p>
            <a:r>
              <a:rPr lang="en-US" sz="2400" dirty="0" smtClean="0"/>
              <a:t>4. </a:t>
            </a:r>
            <a:r>
              <a:rPr lang="en-US" sz="2400" dirty="0"/>
              <a:t>S. M. Smith et al., Correspondence of the brain’s</a:t>
            </a:r>
          </a:p>
          <a:p>
            <a:r>
              <a:rPr lang="en-US" sz="2400" dirty="0"/>
              <a:t>functional architecture during activation and rest.</a:t>
            </a:r>
          </a:p>
          <a:p>
            <a:r>
              <a:rPr lang="en-US" sz="2400" dirty="0"/>
              <a:t>Proc. Natl. Acad. Sci. U.S.A. 106, 13040–13045 (2009).</a:t>
            </a:r>
          </a:p>
          <a:p>
            <a:r>
              <a:rPr lang="en-US" sz="2400" dirty="0" err="1"/>
              <a:t>doi</a:t>
            </a:r>
            <a:r>
              <a:rPr lang="en-US" sz="2400" dirty="0"/>
              <a:t>: 10.1073/pnas.0905267106; </a:t>
            </a:r>
            <a:r>
              <a:rPr lang="en-US" sz="2400" dirty="0" err="1"/>
              <a:t>pmid</a:t>
            </a:r>
            <a:r>
              <a:rPr lang="en-US" sz="2400" dirty="0"/>
              <a:t>: </a:t>
            </a:r>
            <a:r>
              <a:rPr lang="en-US" sz="2400" dirty="0" smtClean="0"/>
              <a:t>19620724</a:t>
            </a:r>
          </a:p>
          <a:p>
            <a:endParaRPr lang="en-US" sz="2400" dirty="0"/>
          </a:p>
          <a:p>
            <a:r>
              <a:rPr lang="en-US" sz="2400" dirty="0" smtClean="0"/>
              <a:t>5. </a:t>
            </a:r>
            <a:r>
              <a:rPr lang="en-US" sz="2400" dirty="0"/>
              <a:t>M. D. </a:t>
            </a:r>
            <a:r>
              <a:rPr lang="en-US" sz="2400" dirty="0" err="1"/>
              <a:t>Greicius</a:t>
            </a:r>
            <a:r>
              <a:rPr lang="en-US" sz="2400" dirty="0"/>
              <a:t>, K. </a:t>
            </a:r>
            <a:r>
              <a:rPr lang="en-US" sz="2400" dirty="0" err="1"/>
              <a:t>Supekar</a:t>
            </a:r>
            <a:r>
              <a:rPr lang="en-US" sz="2400" dirty="0"/>
              <a:t>, V. </a:t>
            </a:r>
            <a:r>
              <a:rPr lang="en-US" sz="2400" dirty="0" err="1"/>
              <a:t>Menon</a:t>
            </a:r>
            <a:r>
              <a:rPr lang="en-US" sz="2400" dirty="0"/>
              <a:t>, R. F. Dougherty, </a:t>
            </a:r>
            <a:r>
              <a:rPr lang="en-US" sz="2400" dirty="0" err="1"/>
              <a:t>Restingstate</a:t>
            </a:r>
            <a:endParaRPr lang="en-US" sz="2400" dirty="0"/>
          </a:p>
          <a:p>
            <a:r>
              <a:rPr lang="en-US" sz="2400" dirty="0"/>
              <a:t>functional connectivity reflects structural connectivity in</a:t>
            </a:r>
          </a:p>
          <a:p>
            <a:r>
              <a:rPr lang="en-US" sz="2400" dirty="0"/>
              <a:t>the default mode network. </a:t>
            </a:r>
            <a:r>
              <a:rPr lang="en-US" sz="2400" dirty="0" err="1"/>
              <a:t>Cereb</a:t>
            </a:r>
            <a:r>
              <a:rPr lang="en-US" sz="2400" dirty="0"/>
              <a:t>. Cortex 19, 72–78 (2009).</a:t>
            </a:r>
          </a:p>
          <a:p>
            <a:r>
              <a:rPr lang="en-US" sz="2400" dirty="0" err="1"/>
              <a:t>doi</a:t>
            </a:r>
            <a:r>
              <a:rPr lang="en-US" sz="2400" dirty="0"/>
              <a:t>: 10.1093/</a:t>
            </a:r>
            <a:r>
              <a:rPr lang="en-US" sz="2400" dirty="0" err="1"/>
              <a:t>cercor</a:t>
            </a:r>
            <a:r>
              <a:rPr lang="en-US" sz="2400" dirty="0"/>
              <a:t>/bhn059; </a:t>
            </a:r>
            <a:r>
              <a:rPr lang="en-US" sz="2400" dirty="0" err="1"/>
              <a:t>pmid</a:t>
            </a:r>
            <a:r>
              <a:rPr lang="en-US" sz="2400" dirty="0"/>
              <a:t>: 18403396</a:t>
            </a:r>
          </a:p>
        </p:txBody>
      </p:sp>
      <p:sp>
        <p:nvSpPr>
          <p:cNvPr id="11" name="TextBox 10"/>
          <p:cNvSpPr txBox="1"/>
          <p:nvPr/>
        </p:nvSpPr>
        <p:spPr>
          <a:xfrm>
            <a:off x="11404600" y="6134100"/>
            <a:ext cx="774700" cy="707886"/>
          </a:xfrm>
          <a:prstGeom prst="rect">
            <a:avLst/>
          </a:prstGeom>
          <a:noFill/>
        </p:spPr>
        <p:txBody>
          <a:bodyPr wrap="square" rtlCol="0">
            <a:spAutoFit/>
          </a:bodyPr>
          <a:lstStyle/>
          <a:p>
            <a:pPr algn="ctr"/>
            <a:r>
              <a:rPr lang="en-US" sz="4000" b="1" dirty="0" smtClean="0"/>
              <a:t>35</a:t>
            </a:r>
            <a:endParaRPr lang="en-MY" sz="4000" b="1" dirty="0"/>
          </a:p>
        </p:txBody>
      </p:sp>
      <p:pic>
        <p:nvPicPr>
          <p:cNvPr id="13"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80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03057"/>
            <a:ext cx="9448800" cy="1825096"/>
          </a:xfrm>
          <a:prstGeom prst="rect">
            <a:avLst/>
          </a:prstGeom>
        </p:spPr>
        <p:txBody>
          <a:bodyPr vert="horz" lIns="91440" tIns="45720" rIns="91440" bIns="45720" rtlCol="0" anchor="b">
            <a:normAutofit fontScale="3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400" dirty="0"/>
              <a:t/>
            </a:r>
            <a:br>
              <a:rPr lang="en-US" sz="4400" dirty="0"/>
            </a:br>
            <a:r>
              <a:rPr lang="en-US" sz="13300" dirty="0" smtClean="0">
                <a:solidFill>
                  <a:srgbClr val="0070C0"/>
                </a:solidFill>
                <a:latin typeface="Algerian" panose="04020705040A02060702" pitchFamily="82" charset="0"/>
              </a:rPr>
              <a:t>References     </a:t>
            </a:r>
            <a:endParaRPr lang="en-US" sz="133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Rectangle 8"/>
          <p:cNvSpPr/>
          <p:nvPr/>
        </p:nvSpPr>
        <p:spPr>
          <a:xfrm>
            <a:off x="1930399" y="1968502"/>
            <a:ext cx="9891124" cy="1815882"/>
          </a:xfrm>
          <a:prstGeom prst="rect">
            <a:avLst/>
          </a:prstGeom>
        </p:spPr>
        <p:txBody>
          <a:bodyPr wrap="square">
            <a:spAutoFit/>
          </a:bodyPr>
          <a:lstStyle/>
          <a:p>
            <a:pPr lvl="0"/>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2" name="Rectangle 1"/>
          <p:cNvSpPr/>
          <p:nvPr/>
        </p:nvSpPr>
        <p:spPr>
          <a:xfrm>
            <a:off x="723900" y="1968502"/>
            <a:ext cx="11468100" cy="1538883"/>
          </a:xfrm>
          <a:prstGeom prst="rect">
            <a:avLst/>
          </a:prstGeom>
        </p:spPr>
        <p:txBody>
          <a:bodyPr wrap="square">
            <a:spAutoFit/>
          </a:bodyPr>
          <a:lstStyle/>
          <a:p>
            <a:pPr marL="342900" lvl="0" indent="-342900">
              <a:buFont typeface="Wingdings" pitchFamily="2" charset="2"/>
              <a:buChar char="Ø"/>
            </a:pPr>
            <a:endParaRPr lang="en-US" sz="2800" dirty="0" smtClean="0">
              <a:latin typeface="Andalus" panose="02020603050405020304" pitchFamily="18" charset="-78"/>
              <a:cs typeface="Andalus" panose="02020603050405020304" pitchFamily="18" charset="-78"/>
            </a:endParaRPr>
          </a:p>
          <a:p>
            <a:pPr lvl="1"/>
            <a:endParaRPr lang="en-US" sz="2400" dirty="0" smtClean="0">
              <a:latin typeface="Andalus" panose="02020603050405020304" pitchFamily="18" charset="-78"/>
              <a:cs typeface="Andalus" panose="02020603050405020304" pitchFamily="18" charset="-78"/>
            </a:endParaRPr>
          </a:p>
          <a:p>
            <a:pPr lvl="1"/>
            <a:r>
              <a:rPr lang="en-US" dirty="0" smtClean="0">
                <a:latin typeface="Andalus" panose="02020603050405020304" pitchFamily="18" charset="-78"/>
                <a:cs typeface="Andalus" panose="02020603050405020304" pitchFamily="18" charset="-78"/>
              </a:rPr>
              <a:t> </a:t>
            </a:r>
            <a:endParaRPr lang="en-US" dirty="0">
              <a:latin typeface="Andalus" panose="02020603050405020304" pitchFamily="18" charset="-78"/>
              <a:cs typeface="Andalus" panose="02020603050405020304" pitchFamily="18" charset="-78"/>
            </a:endParaRPr>
          </a:p>
          <a:p>
            <a:pPr lvl="0"/>
            <a:endParaRPr lang="en-MY" sz="2400" dirty="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1684747" y="2277029"/>
            <a:ext cx="9209676" cy="4524315"/>
          </a:xfrm>
          <a:prstGeom prst="rect">
            <a:avLst/>
          </a:prstGeom>
        </p:spPr>
        <p:txBody>
          <a:bodyPr wrap="square">
            <a:spAutoFit/>
          </a:bodyPr>
          <a:lstStyle/>
          <a:p>
            <a:r>
              <a:rPr lang="en-US" sz="2400" dirty="0" smtClean="0"/>
              <a:t>6. </a:t>
            </a:r>
            <a:r>
              <a:rPr lang="en-US" sz="2400" dirty="0"/>
              <a:t>K. </a:t>
            </a:r>
            <a:r>
              <a:rPr lang="en-US" sz="2400" dirty="0" err="1"/>
              <a:t>Friston</a:t>
            </a:r>
            <a:r>
              <a:rPr lang="en-US" sz="2400" dirty="0"/>
              <a:t>, The free-energy principle: A unified brain</a:t>
            </a:r>
          </a:p>
          <a:p>
            <a:r>
              <a:rPr lang="en-US" sz="2400" dirty="0"/>
              <a:t>theory? Nat. Rev. </a:t>
            </a:r>
            <a:r>
              <a:rPr lang="en-US" sz="2400" dirty="0" err="1"/>
              <a:t>Neurosci</a:t>
            </a:r>
            <a:r>
              <a:rPr lang="en-US" sz="2400" dirty="0"/>
              <a:t>. 11, 127–138 (2010).</a:t>
            </a:r>
          </a:p>
          <a:p>
            <a:r>
              <a:rPr lang="en-US" sz="2400" dirty="0" err="1"/>
              <a:t>doi</a:t>
            </a:r>
            <a:r>
              <a:rPr lang="en-US" sz="2400" dirty="0"/>
              <a:t>: 10.1038/nrn2787; </a:t>
            </a:r>
            <a:r>
              <a:rPr lang="en-US" sz="2400" dirty="0" err="1"/>
              <a:t>pmid</a:t>
            </a:r>
            <a:r>
              <a:rPr lang="en-US" sz="2400" dirty="0"/>
              <a:t>: </a:t>
            </a:r>
            <a:r>
              <a:rPr lang="en-US" sz="2400" dirty="0" smtClean="0"/>
              <a:t>20068583</a:t>
            </a:r>
          </a:p>
          <a:p>
            <a:endParaRPr lang="en-US" sz="2400" dirty="0"/>
          </a:p>
          <a:p>
            <a:r>
              <a:rPr lang="en-US" sz="2400" dirty="0" smtClean="0"/>
              <a:t>7. </a:t>
            </a:r>
            <a:r>
              <a:rPr lang="en-US" sz="2400" dirty="0"/>
              <a:t>K. </a:t>
            </a:r>
            <a:r>
              <a:rPr lang="en-US" sz="2400" dirty="0" err="1"/>
              <a:t>Friston</a:t>
            </a:r>
            <a:r>
              <a:rPr lang="en-US" sz="2400" dirty="0"/>
              <a:t>, R. Moran, A. K. Seth, </a:t>
            </a:r>
            <a:r>
              <a:rPr lang="en-US" sz="2400" dirty="0" err="1"/>
              <a:t>Analysing</a:t>
            </a:r>
            <a:r>
              <a:rPr lang="en-US" sz="2400" dirty="0"/>
              <a:t> connectivity</a:t>
            </a:r>
          </a:p>
          <a:p>
            <a:r>
              <a:rPr lang="en-US" sz="2400" dirty="0"/>
              <a:t>with Granger causality and dynamic causal modelling.</a:t>
            </a:r>
          </a:p>
          <a:p>
            <a:r>
              <a:rPr lang="nl-NL" sz="2400" dirty="0"/>
              <a:t>Curr. Opin. Neurobiol. 23, 172–178 (2013</a:t>
            </a:r>
            <a:r>
              <a:rPr lang="nl-NL" sz="2400" dirty="0" smtClean="0"/>
              <a:t>).</a:t>
            </a:r>
          </a:p>
          <a:p>
            <a:endParaRPr lang="nl-NL" sz="2400" dirty="0"/>
          </a:p>
          <a:p>
            <a:r>
              <a:rPr lang="nl-NL" sz="2400" dirty="0" smtClean="0"/>
              <a:t>8. </a:t>
            </a:r>
            <a:r>
              <a:rPr lang="en-US" sz="2400" dirty="0"/>
              <a:t>K. J. </a:t>
            </a:r>
            <a:r>
              <a:rPr lang="en-US" sz="2400" dirty="0" err="1"/>
              <a:t>Friston</a:t>
            </a:r>
            <a:r>
              <a:rPr lang="en-US" sz="2400" dirty="0"/>
              <a:t>, B. Li, J. </a:t>
            </a:r>
            <a:r>
              <a:rPr lang="en-US" sz="2400" dirty="0" err="1"/>
              <a:t>Daunizeau</a:t>
            </a:r>
            <a:r>
              <a:rPr lang="en-US" sz="2400" dirty="0"/>
              <a:t>, K. E. Stephan, Network</a:t>
            </a:r>
          </a:p>
          <a:p>
            <a:r>
              <a:rPr lang="en-US" sz="2400" dirty="0"/>
              <a:t>discovery with DCM. </a:t>
            </a:r>
            <a:r>
              <a:rPr lang="en-US" sz="2400" dirty="0" err="1"/>
              <a:t>Neuroimage</a:t>
            </a:r>
            <a:r>
              <a:rPr lang="en-US" sz="2400" dirty="0"/>
              <a:t> 56, 1202–1221</a:t>
            </a:r>
          </a:p>
          <a:p>
            <a:r>
              <a:rPr lang="en-US" sz="2400" dirty="0"/>
              <a:t>(2011). </a:t>
            </a:r>
            <a:r>
              <a:rPr lang="en-US" sz="2400" dirty="0" err="1"/>
              <a:t>doi</a:t>
            </a:r>
            <a:r>
              <a:rPr lang="en-US" sz="2400" dirty="0"/>
              <a:t>: 10.1016/j.neuroimage.2010.12.039;</a:t>
            </a:r>
          </a:p>
          <a:p>
            <a:r>
              <a:rPr lang="en-US" sz="2400" dirty="0" err="1"/>
              <a:t>pmid</a:t>
            </a:r>
            <a:r>
              <a:rPr lang="en-US" sz="2400" dirty="0"/>
              <a:t>: 21182971</a:t>
            </a:r>
          </a:p>
        </p:txBody>
      </p:sp>
      <p:sp>
        <p:nvSpPr>
          <p:cNvPr id="11" name="TextBox 10"/>
          <p:cNvSpPr txBox="1"/>
          <p:nvPr/>
        </p:nvSpPr>
        <p:spPr>
          <a:xfrm>
            <a:off x="11404600" y="6134100"/>
            <a:ext cx="774700" cy="707886"/>
          </a:xfrm>
          <a:prstGeom prst="rect">
            <a:avLst/>
          </a:prstGeom>
          <a:noFill/>
        </p:spPr>
        <p:txBody>
          <a:bodyPr wrap="square" rtlCol="0">
            <a:spAutoFit/>
          </a:bodyPr>
          <a:lstStyle/>
          <a:p>
            <a:pPr algn="ctr"/>
            <a:r>
              <a:rPr lang="en-US" sz="4000" b="1" dirty="0" smtClean="0"/>
              <a:t>36</a:t>
            </a:r>
            <a:endParaRPr lang="en-MY" sz="4000" b="1" dirty="0"/>
          </a:p>
        </p:txBody>
      </p:sp>
      <p:pic>
        <p:nvPicPr>
          <p:cNvPr id="13"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980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3"/>
          <p:cNvSpPr>
            <a:spLocks noChangeArrowheads="1"/>
          </p:cNvSpPr>
          <p:nvPr/>
        </p:nvSpPr>
        <p:spPr bwMode="auto">
          <a:xfrm>
            <a:off x="1524000" y="-130805"/>
            <a:ext cx="29046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fontAlgn="base">
              <a:spcBef>
                <a:spcPct val="0"/>
              </a:spcBef>
              <a:spcAft>
                <a:spcPct val="0"/>
              </a:spcAft>
            </a:pPr>
            <a:r>
              <a:rPr lang="en-US" sz="1100">
                <a:latin typeface="Times New Roman" pitchFamily="18" charset="0"/>
                <a:ea typeface="Calibri" pitchFamily="34" charset="0"/>
                <a:cs typeface="Times New Roman" pitchFamily="18" charset="0"/>
              </a:rPr>
              <a:t>   </a:t>
            </a:r>
            <a:endParaRPr lang="en-US">
              <a:latin typeface="Arial" pitchFamily="34" charset="0"/>
              <a:cs typeface="Arial" pitchFamily="34" charset="0"/>
            </a:endParaRPr>
          </a:p>
        </p:txBody>
      </p:sp>
      <p:sp>
        <p:nvSpPr>
          <p:cNvPr id="12" name="Rectangle 5"/>
          <p:cNvSpPr>
            <a:spLocks noChangeArrowheads="1"/>
          </p:cNvSpPr>
          <p:nvPr/>
        </p:nvSpPr>
        <p:spPr bwMode="auto">
          <a:xfrm>
            <a:off x="1524000" y="393070"/>
            <a:ext cx="32252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fontAlgn="base">
              <a:spcBef>
                <a:spcPct val="0"/>
              </a:spcBef>
              <a:spcAft>
                <a:spcPct val="0"/>
              </a:spcAft>
            </a:pPr>
            <a:r>
              <a:rPr lang="en-US" sz="1100">
                <a:latin typeface="Times New Roman" pitchFamily="18" charset="0"/>
                <a:ea typeface="Calibri" pitchFamily="34" charset="0"/>
                <a:cs typeface="Times New Roman" pitchFamily="18" charset="0"/>
              </a:rPr>
              <a:t>   </a:t>
            </a:r>
            <a:r>
              <a:rPr lang="en-US" sz="900">
                <a:latin typeface="Arial" pitchFamily="34" charset="0"/>
                <a:cs typeface="Arial" pitchFamily="34" charset="0"/>
              </a:rPr>
              <a:t> </a:t>
            </a:r>
            <a:endParaRPr lang="en-US">
              <a:latin typeface="Arial" pitchFamily="34" charset="0"/>
              <a:cs typeface="Arial" pitchFamily="34" charset="0"/>
            </a:endParaRPr>
          </a:p>
        </p:txBody>
      </p:sp>
      <p:pic>
        <p:nvPicPr>
          <p:cNvPr id="11" name="Picture 2" descr="C:\Users\CISIR\Desktop\New folder\thanks.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193800"/>
            <a:ext cx="12192000" cy="566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935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200" y="1981201"/>
            <a:ext cx="9448800" cy="18250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endParaRPr lang="en-US" sz="5300" dirty="0"/>
          </a:p>
        </p:txBody>
      </p:sp>
      <p:sp>
        <p:nvSpPr>
          <p:cNvPr id="5" name="Title 1"/>
          <p:cNvSpPr txBox="1">
            <a:spLocks/>
          </p:cNvSpPr>
          <p:nvPr/>
        </p:nvSpPr>
        <p:spPr>
          <a:xfrm>
            <a:off x="0" y="156105"/>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1816100" y="4874949"/>
            <a:ext cx="94488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r>
              <a:rPr lang="en-US" sz="11200" cap="none" dirty="0" smtClean="0">
                <a:latin typeface="Andalus" pitchFamily="18" charset="-78"/>
                <a:cs typeface="Andalus" pitchFamily="18" charset="-78"/>
              </a:rPr>
              <a:t>The brain development starts at a primary age of 17-18 week of parental development and generates the electrical signals till death.  </a:t>
            </a:r>
          </a:p>
          <a:p>
            <a:pPr algn="just"/>
            <a:endParaRPr lang="en-US" sz="11200" cap="none" dirty="0" smtClean="0">
              <a:latin typeface="Andalus" pitchFamily="18" charset="-78"/>
              <a:cs typeface="Andalus" pitchFamily="18" charset="-78"/>
            </a:endParaRPr>
          </a:p>
          <a:p>
            <a:pPr marL="857250" indent="-857250" algn="just">
              <a:buFont typeface="Wingdings" panose="05000000000000000000" pitchFamily="2" charset="2"/>
              <a:buChar char="v"/>
            </a:pPr>
            <a:r>
              <a:rPr lang="en-US" sz="11200" cap="none" dirty="0" smtClean="0">
                <a:latin typeface="Andalus" pitchFamily="18" charset="-78"/>
                <a:cs typeface="Andalus" pitchFamily="18" charset="-78"/>
              </a:rPr>
              <a:t>Neurons are acting as processing units for the brain activity to send or receive signals from/to various parts of body to brain.</a:t>
            </a:r>
          </a:p>
          <a:p>
            <a:pPr algn="just"/>
            <a:endParaRPr lang="en-US" sz="11200" cap="none" dirty="0" smtClean="0">
              <a:latin typeface="Andalus" pitchFamily="18" charset="-78"/>
              <a:cs typeface="Andalus" pitchFamily="18" charset="-78"/>
            </a:endParaRPr>
          </a:p>
          <a:p>
            <a:pPr marL="857250" indent="-857250" algn="just">
              <a:buFont typeface="Wingdings" panose="05000000000000000000" pitchFamily="2" charset="2"/>
              <a:buChar char="v"/>
            </a:pPr>
            <a:r>
              <a:rPr lang="en-US" sz="11200" cap="none" dirty="0" smtClean="0">
                <a:latin typeface="Andalus" pitchFamily="18" charset="-78"/>
                <a:cs typeface="Andalus" pitchFamily="18" charset="-78"/>
              </a:rPr>
              <a:t>According to embryonic developments, human brain can be divided into three regions anatomically which are: the forebrain (or </a:t>
            </a:r>
            <a:r>
              <a:rPr lang="en-US" sz="11200" i="1" cap="none" dirty="0" err="1" smtClean="0">
                <a:latin typeface="Andalus" pitchFamily="18" charset="-78"/>
                <a:cs typeface="Andalus" pitchFamily="18" charset="-78"/>
              </a:rPr>
              <a:t>prosencephalon</a:t>
            </a:r>
            <a:r>
              <a:rPr lang="en-US" sz="11200" cap="none" dirty="0" smtClean="0">
                <a:latin typeface="Andalus" pitchFamily="18" charset="-78"/>
                <a:cs typeface="Andalus" pitchFamily="18" charset="-78"/>
              </a:rPr>
              <a:t>), midbrain (or</a:t>
            </a:r>
            <a:r>
              <a:rPr lang="en-US" sz="11200" b="1" cap="none" dirty="0" smtClean="0">
                <a:latin typeface="Andalus" pitchFamily="18" charset="-78"/>
                <a:cs typeface="Andalus" pitchFamily="18" charset="-78"/>
              </a:rPr>
              <a:t> </a:t>
            </a:r>
            <a:r>
              <a:rPr lang="en-US" sz="11200" i="1" cap="none" dirty="0" smtClean="0">
                <a:latin typeface="Andalus" pitchFamily="18" charset="-78"/>
                <a:cs typeface="Andalus" pitchFamily="18" charset="-78"/>
              </a:rPr>
              <a:t>mesencephalon</a:t>
            </a:r>
            <a:r>
              <a:rPr lang="en-US" sz="11200" cap="none" dirty="0" smtClean="0">
                <a:latin typeface="Andalus" pitchFamily="18" charset="-78"/>
                <a:cs typeface="Andalus" pitchFamily="18" charset="-78"/>
              </a:rPr>
              <a:t>) and the hindbrain (or </a:t>
            </a:r>
            <a:r>
              <a:rPr lang="en-US" sz="11200" i="1" cap="none" dirty="0" err="1" smtClean="0">
                <a:latin typeface="Andalus" pitchFamily="18" charset="-78"/>
                <a:cs typeface="Andalus" pitchFamily="18" charset="-78"/>
              </a:rPr>
              <a:t>rhombencephalon</a:t>
            </a:r>
            <a:r>
              <a:rPr lang="en-US" sz="11200" cap="none" dirty="0" smtClean="0">
                <a:latin typeface="Andalus" pitchFamily="18" charset="-78"/>
                <a:cs typeface="Andalus" pitchFamily="18" charset="-78"/>
              </a:rPr>
              <a:t>)</a:t>
            </a:r>
            <a:r>
              <a:rPr lang="en-US" sz="11200" i="1" cap="none" dirty="0">
                <a:latin typeface="Andalus" pitchFamily="18" charset="-78"/>
                <a:cs typeface="Andalus" pitchFamily="18" charset="-78"/>
              </a:rPr>
              <a:t> </a:t>
            </a:r>
            <a:r>
              <a:rPr lang="en-US" sz="11200" cap="none" dirty="0" smtClean="0">
                <a:latin typeface="Andalus" pitchFamily="18" charset="-78"/>
                <a:cs typeface="Andalus" pitchFamily="18" charset="-78"/>
              </a:rPr>
              <a:t>respectively. </a:t>
            </a: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extBox 7"/>
          <p:cNvSpPr txBox="1"/>
          <p:nvPr/>
        </p:nvSpPr>
        <p:spPr>
          <a:xfrm>
            <a:off x="11569700" y="6121400"/>
            <a:ext cx="609600" cy="707886"/>
          </a:xfrm>
          <a:prstGeom prst="rect">
            <a:avLst/>
          </a:prstGeom>
          <a:noFill/>
        </p:spPr>
        <p:txBody>
          <a:bodyPr wrap="square" rtlCol="0">
            <a:spAutoFit/>
          </a:bodyPr>
          <a:lstStyle/>
          <a:p>
            <a:pPr algn="ctr"/>
            <a:r>
              <a:rPr lang="en-US" sz="4000" b="1" dirty="0"/>
              <a:t>4</a:t>
            </a:r>
            <a:endParaRPr lang="en-MY" sz="4000" b="1" dirty="0"/>
          </a:p>
        </p:txBody>
      </p:sp>
      <p:pic>
        <p:nvPicPr>
          <p:cNvPr id="10"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286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152400" y="308505"/>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 Brain: How it works? </a:t>
            </a:r>
            <a:endParaRPr lang="en-US" sz="10700" dirty="0">
              <a:solidFill>
                <a:srgbClr val="0070C0"/>
              </a:solidFill>
              <a:latin typeface="Algerian" panose="04020705040A02060702" pitchFamily="82" charset="0"/>
            </a:endParaRPr>
          </a:p>
        </p:txBody>
      </p:sp>
    </p:spTree>
    <p:extLst>
      <p:ext uri="{BB962C8B-B14F-4D97-AF65-F5344CB8AC3E}">
        <p14:creationId xmlns:p14="http://schemas.microsoft.com/office/powerpoint/2010/main" val="4139968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200" y="1981201"/>
            <a:ext cx="9448800" cy="18250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endParaRPr lang="en-US" sz="5300" dirty="0"/>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1816100" y="3246702"/>
            <a:ext cx="94488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r>
              <a:rPr lang="en-US" sz="11200" cap="none" dirty="0" smtClean="0">
                <a:latin typeface="Andalus" panose="02020603050405020304" pitchFamily="18" charset="-78"/>
                <a:cs typeface="Andalus" panose="02020603050405020304" pitchFamily="18" charset="-78"/>
              </a:rPr>
              <a:t>The brain cells are either neurons or neuroglia. Neurons are acting as processing units for sending/receiving information from/to various parts of the body to brain.</a:t>
            </a:r>
          </a:p>
          <a:p>
            <a:pPr algn="just"/>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r>
              <a:rPr lang="en-US" sz="11200" cap="none" dirty="0" smtClean="0">
                <a:latin typeface="Andalus" panose="02020603050405020304" pitchFamily="18" charset="-78"/>
                <a:cs typeface="Andalus" panose="02020603050405020304" pitchFamily="18" charset="-78"/>
              </a:rPr>
              <a:t>It contains a cell body which is called soma, a nucleus, a dendrite tree and an axon. </a:t>
            </a: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pic>
        <p:nvPicPr>
          <p:cNvPr id="8" name="Picture 7"/>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86676" y="3806296"/>
            <a:ext cx="7592423" cy="3035689"/>
          </a:xfrm>
          <a:prstGeom prst="rect">
            <a:avLst/>
          </a:prstGeom>
          <a:noFill/>
          <a:ln>
            <a:noFill/>
          </a:ln>
        </p:spPr>
      </p:pic>
      <p:sp>
        <p:nvSpPr>
          <p:cNvPr id="9" name="TextBox 8"/>
          <p:cNvSpPr txBox="1"/>
          <p:nvPr/>
        </p:nvSpPr>
        <p:spPr>
          <a:xfrm>
            <a:off x="11582400" y="6134100"/>
            <a:ext cx="609600" cy="707886"/>
          </a:xfrm>
          <a:prstGeom prst="rect">
            <a:avLst/>
          </a:prstGeom>
          <a:noFill/>
        </p:spPr>
        <p:txBody>
          <a:bodyPr wrap="square" rtlCol="0">
            <a:spAutoFit/>
          </a:bodyPr>
          <a:lstStyle/>
          <a:p>
            <a:pPr algn="ctr"/>
            <a:r>
              <a:rPr lang="en-US" sz="4000" b="1" dirty="0"/>
              <a:t>5</a:t>
            </a:r>
            <a:endParaRPr lang="en-MY" sz="4000" b="1" dirty="0"/>
          </a:p>
        </p:txBody>
      </p:sp>
      <p:pic>
        <p:nvPicPr>
          <p:cNvPr id="11"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a:xfrm>
            <a:off x="152400" y="308505"/>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 Brain: How it works? </a:t>
            </a:r>
            <a:endParaRPr lang="en-US" sz="10700" dirty="0">
              <a:solidFill>
                <a:srgbClr val="0070C0"/>
              </a:solidFill>
              <a:latin typeface="Algerian" panose="04020705040A02060702" pitchFamily="82" charset="0"/>
            </a:endParaRPr>
          </a:p>
        </p:txBody>
      </p:sp>
    </p:spTree>
    <p:extLst>
      <p:ext uri="{BB962C8B-B14F-4D97-AF65-F5344CB8AC3E}">
        <p14:creationId xmlns:p14="http://schemas.microsoft.com/office/powerpoint/2010/main" val="969357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200" y="1981201"/>
            <a:ext cx="9448800" cy="18250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endParaRPr lang="en-US" sz="5300" dirty="0"/>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752600" y="3049853"/>
            <a:ext cx="94488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r>
              <a:rPr lang="en-US" sz="11200" cap="none" dirty="0" smtClean="0">
                <a:latin typeface="Andalus" panose="02020603050405020304" pitchFamily="18" charset="-78"/>
                <a:cs typeface="Andalus" panose="02020603050405020304" pitchFamily="18" charset="-78"/>
              </a:rPr>
              <a:t>The brain surface is divided into four lobes which are: frontal lobe, parietal lobe, temporal lobe and occipital lobe respectively. </a:t>
            </a:r>
          </a:p>
          <a:p>
            <a:pPr algn="just"/>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r>
              <a:rPr lang="en-US" sz="11200" cap="none" dirty="0" smtClean="0">
                <a:latin typeface="Andalus" panose="02020603050405020304" pitchFamily="18" charset="-78"/>
                <a:cs typeface="Andalus" panose="02020603050405020304" pitchFamily="18" charset="-78"/>
              </a:rPr>
              <a:t>Each of lobe has specified functionality associated with it.</a:t>
            </a: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pic>
        <p:nvPicPr>
          <p:cNvPr id="9" name="Picture 8"/>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30500" y="3310996"/>
            <a:ext cx="7061200" cy="3775603"/>
          </a:xfrm>
          <a:prstGeom prst="rect">
            <a:avLst/>
          </a:prstGeom>
          <a:noFill/>
          <a:ln>
            <a:noFill/>
          </a:ln>
        </p:spPr>
      </p:pic>
      <p:sp>
        <p:nvSpPr>
          <p:cNvPr id="10" name="TextBox 9"/>
          <p:cNvSpPr txBox="1"/>
          <p:nvPr/>
        </p:nvSpPr>
        <p:spPr>
          <a:xfrm>
            <a:off x="11582400" y="6134100"/>
            <a:ext cx="609600" cy="707886"/>
          </a:xfrm>
          <a:prstGeom prst="rect">
            <a:avLst/>
          </a:prstGeom>
          <a:noFill/>
        </p:spPr>
        <p:txBody>
          <a:bodyPr wrap="square" rtlCol="0">
            <a:spAutoFit/>
          </a:bodyPr>
          <a:lstStyle/>
          <a:p>
            <a:pPr algn="ctr"/>
            <a:r>
              <a:rPr lang="en-US" sz="4000" b="1" dirty="0"/>
              <a:t>6</a:t>
            </a:r>
            <a:endParaRPr lang="en-MY" sz="4000" b="1" dirty="0"/>
          </a:p>
        </p:txBody>
      </p:sp>
      <p:pic>
        <p:nvPicPr>
          <p:cNvPr id="12" name="Picture 2" descr="Image result for brain"/>
          <p:cNvPicPr>
            <a:picLocks noChangeAspect="1" noChangeArrowheads="1"/>
          </p:cNvPicPr>
          <p:nvPr/>
        </p:nvPicPr>
        <p:blipFill rotWithShape="1">
          <a:blip r:embed="rId3">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152400" y="308505"/>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 Brain: How it works? </a:t>
            </a:r>
            <a:endParaRPr lang="en-US" sz="10700" dirty="0">
              <a:solidFill>
                <a:srgbClr val="0070C0"/>
              </a:solidFill>
              <a:latin typeface="Algerian" panose="04020705040A02060702" pitchFamily="82" charset="0"/>
            </a:endParaRPr>
          </a:p>
        </p:txBody>
      </p:sp>
    </p:spTree>
    <p:extLst>
      <p:ext uri="{BB962C8B-B14F-4D97-AF65-F5344CB8AC3E}">
        <p14:creationId xmlns:p14="http://schemas.microsoft.com/office/powerpoint/2010/main" val="8912365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200" y="1981201"/>
            <a:ext cx="9448800" cy="18250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endParaRPr lang="en-US" sz="5300" dirty="0"/>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980002" y="4398145"/>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457200" indent="-457200">
              <a:buFont typeface="Wingdings" panose="05000000000000000000" pitchFamily="2" charset="2"/>
              <a:buChar char="v"/>
            </a:pPr>
            <a:r>
              <a:rPr lang="en-US" sz="11200" cap="none" dirty="0" smtClean="0">
                <a:latin typeface="Andalus" panose="02020603050405020304" pitchFamily="18" charset="-78"/>
                <a:cs typeface="Andalus" panose="02020603050405020304" pitchFamily="18" charset="-78"/>
              </a:rPr>
              <a:t>The functionalities of brain lobes are defined as under:</a:t>
            </a:r>
            <a:endParaRPr lang="en-US" sz="4000" dirty="0">
              <a:latin typeface="Andalus" panose="02020603050405020304" pitchFamily="18" charset="-78"/>
              <a:cs typeface="Andalus" panose="02020603050405020304" pitchFamily="18" charset="-78"/>
            </a:endParaRPr>
          </a:p>
          <a:p>
            <a:endParaRPr lang="en-US" sz="4000" b="1" dirty="0">
              <a:latin typeface="Andalus" panose="02020603050405020304" pitchFamily="18" charset="-78"/>
              <a:cs typeface="Andalus" panose="02020603050405020304" pitchFamily="18" charset="-78"/>
            </a:endParaRPr>
          </a:p>
          <a:p>
            <a:pPr algn="just"/>
            <a:endParaRPr lang="en-US" sz="11200" cap="none" dirty="0" smtClean="0">
              <a:latin typeface="Andalus" panose="02020603050405020304" pitchFamily="18" charset="-78"/>
              <a:cs typeface="Andalus" panose="02020603050405020304" pitchFamily="18" charset="-78"/>
            </a:endParaRPr>
          </a:p>
          <a:p>
            <a:r>
              <a:rPr lang="en-US" sz="11200" b="1" dirty="0">
                <a:solidFill>
                  <a:srgbClr val="0070C0"/>
                </a:solidFill>
                <a:latin typeface="Andalus" panose="02020603050405020304" pitchFamily="18" charset="-78"/>
                <a:cs typeface="Andalus" panose="02020603050405020304" pitchFamily="18" charset="-78"/>
              </a:rPr>
              <a:t>Frontal lobe</a:t>
            </a:r>
          </a:p>
          <a:p>
            <a:endParaRPr lang="en-US" sz="11200" cap="none" dirty="0" smtClean="0">
              <a:latin typeface="Andalus" panose="02020603050405020304" pitchFamily="18" charset="-78"/>
              <a:cs typeface="Andalus" panose="02020603050405020304" pitchFamily="18" charset="-78"/>
            </a:endParaRPr>
          </a:p>
          <a:p>
            <a:pPr marL="1143000" lvl="0" indent="-1143000">
              <a:buFont typeface="Wingdings" panose="05000000000000000000" pitchFamily="2" charset="2"/>
              <a:buChar char="Ø"/>
            </a:pPr>
            <a:r>
              <a:rPr lang="en-US" sz="11200" cap="none" dirty="0" err="1" smtClean="0">
                <a:latin typeface="Andalus" panose="02020603050405020304" pitchFamily="18" charset="-78"/>
                <a:cs typeface="Andalus" panose="02020603050405020304"/>
              </a:rPr>
              <a:t>Behaviour</a:t>
            </a:r>
            <a:r>
              <a:rPr lang="en-US" sz="11200" cap="none" dirty="0" smtClean="0">
                <a:latin typeface="Andalus" panose="02020603050405020304" pitchFamily="18" charset="-78"/>
                <a:cs typeface="Andalus" panose="02020603050405020304"/>
              </a:rPr>
              <a:t>, emotions, parts of speech, reasoning, creative thinking</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a:rPr>
              <a:t>Judgment, reasoning, problem solving</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a:rPr>
              <a:t>Speaking and writing </a:t>
            </a:r>
          </a:p>
          <a:p>
            <a:pPr marL="1143000" lvl="0" indent="-1143000">
              <a:buFont typeface="Wingdings" panose="05000000000000000000" pitchFamily="2" charset="2"/>
              <a:buChar char="Ø"/>
            </a:pPr>
            <a:r>
              <a:rPr lang="en-US" sz="11200" cap="none" dirty="0">
                <a:latin typeface="Andalus" panose="02020603050405020304" pitchFamily="18" charset="-78"/>
                <a:cs typeface="Andalus" panose="02020603050405020304"/>
              </a:rPr>
              <a:t>M</a:t>
            </a:r>
            <a:r>
              <a:rPr lang="en-US" sz="11200" cap="none" dirty="0" smtClean="0">
                <a:latin typeface="Andalus" panose="02020603050405020304" pitchFamily="18" charset="-78"/>
                <a:cs typeface="Andalus" panose="02020603050405020304"/>
              </a:rPr>
              <a:t>ovement</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a:rPr>
              <a:t>Intellectual thinking, attentiveness, self-awareness</a:t>
            </a: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TextBox 8"/>
          <p:cNvSpPr txBox="1"/>
          <p:nvPr/>
        </p:nvSpPr>
        <p:spPr>
          <a:xfrm>
            <a:off x="11569700" y="6134100"/>
            <a:ext cx="609600" cy="707886"/>
          </a:xfrm>
          <a:prstGeom prst="rect">
            <a:avLst/>
          </a:prstGeom>
          <a:noFill/>
        </p:spPr>
        <p:txBody>
          <a:bodyPr wrap="square" rtlCol="0">
            <a:spAutoFit/>
          </a:bodyPr>
          <a:lstStyle/>
          <a:p>
            <a:pPr algn="ctr"/>
            <a:r>
              <a:rPr lang="en-US" sz="4000" b="1" dirty="0"/>
              <a:t>7</a:t>
            </a:r>
            <a:endParaRPr lang="en-MY" sz="4000" b="1" dirty="0"/>
          </a:p>
        </p:txBody>
      </p:sp>
      <p:pic>
        <p:nvPicPr>
          <p:cNvPr id="11"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a:xfrm>
            <a:off x="152400" y="308505"/>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 Brain: How it works? </a:t>
            </a:r>
            <a:endParaRPr lang="en-US" sz="10700" dirty="0">
              <a:solidFill>
                <a:srgbClr val="0070C0"/>
              </a:solidFill>
              <a:latin typeface="Algerian" panose="04020705040A02060702" pitchFamily="82" charset="0"/>
            </a:endParaRPr>
          </a:p>
        </p:txBody>
      </p:sp>
    </p:spTree>
    <p:extLst>
      <p:ext uri="{BB962C8B-B14F-4D97-AF65-F5344CB8AC3E}">
        <p14:creationId xmlns:p14="http://schemas.microsoft.com/office/powerpoint/2010/main" val="3519487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200" y="1981201"/>
            <a:ext cx="9448800" cy="18250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endParaRPr lang="en-US" sz="5300" dirty="0"/>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2610689" y="5906579"/>
            <a:ext cx="10375900" cy="182509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sz="11200" b="1" dirty="0">
                <a:solidFill>
                  <a:srgbClr val="0070C0"/>
                </a:solidFill>
                <a:latin typeface="Andalus" panose="02020603050405020304" pitchFamily="18" charset="-78"/>
                <a:cs typeface="Andalus" panose="02020603050405020304" pitchFamily="18" charset="-78"/>
              </a:rPr>
              <a:t>Parietal lobe </a:t>
            </a:r>
            <a:endParaRPr lang="en-US" sz="11200" b="1" dirty="0" smtClean="0">
              <a:solidFill>
                <a:srgbClr val="0070C0"/>
              </a:solidFill>
              <a:latin typeface="Andalus" panose="02020603050405020304" pitchFamily="18" charset="-78"/>
              <a:cs typeface="Andalus" panose="02020603050405020304" pitchFamily="18" charset="-78"/>
            </a:endParaRPr>
          </a:p>
          <a:p>
            <a:r>
              <a:rPr lang="en-US" sz="11200" b="1" dirty="0" smtClean="0">
                <a:solidFill>
                  <a:srgbClr val="0070C0"/>
                </a:solidFill>
                <a:latin typeface="Andalus" panose="02020603050405020304" pitchFamily="18" charset="-78"/>
                <a:cs typeface="Andalus" panose="02020603050405020304" pitchFamily="18" charset="-78"/>
              </a:rPr>
              <a:t> </a:t>
            </a:r>
            <a:endParaRPr lang="en-US" sz="11200" b="1" dirty="0">
              <a:solidFill>
                <a:srgbClr val="0070C0"/>
              </a:solidFill>
              <a:latin typeface="Andalus" panose="02020603050405020304" pitchFamily="18" charset="-78"/>
              <a:cs typeface="Andalus" panose="02020603050405020304" pitchFamily="18" charset="-78"/>
            </a:endParaRP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a:rPr>
              <a:t>Sensory intelligence (sense of touch, pain, temperature etc.)</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a:rPr>
              <a:t>Interpretation of signals from visual, audio stimuli</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a:rPr>
              <a:t>Spatial and visual perception</a:t>
            </a:r>
          </a:p>
          <a:p>
            <a:endParaRPr lang="en-US" sz="11200" b="1" dirty="0">
              <a:latin typeface="Andalus" panose="02020603050405020304" pitchFamily="18" charset="-78"/>
              <a:cs typeface="Andalus" panose="02020603050405020304" pitchFamily="18" charset="-78"/>
            </a:endParaRPr>
          </a:p>
          <a:p>
            <a:r>
              <a:rPr lang="en-US" sz="11200" b="1" dirty="0">
                <a:solidFill>
                  <a:srgbClr val="0070C0"/>
                </a:solidFill>
                <a:latin typeface="Andalus" panose="02020603050405020304" pitchFamily="18" charset="-78"/>
                <a:cs typeface="Andalus" panose="02020603050405020304" pitchFamily="18" charset="-78"/>
              </a:rPr>
              <a:t>Temporal lobe</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pitchFamily="18" charset="-78"/>
              </a:rPr>
              <a:t>Language perception </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pitchFamily="18" charset="-78"/>
              </a:rPr>
              <a:t>memory</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pitchFamily="18" charset="-78"/>
              </a:rPr>
              <a:t>Listening</a:t>
            </a: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pitchFamily="18" charset="-78"/>
              </a:rPr>
              <a:t>Sequencing and organization</a:t>
            </a:r>
          </a:p>
          <a:p>
            <a:endParaRPr lang="en-US" sz="11200" b="1" dirty="0">
              <a:latin typeface="Andalus" panose="02020603050405020304" pitchFamily="18" charset="-78"/>
              <a:cs typeface="Andalus" panose="02020603050405020304" pitchFamily="18" charset="-78"/>
            </a:endParaRPr>
          </a:p>
          <a:p>
            <a:r>
              <a:rPr lang="en-US" sz="11200" b="1" dirty="0">
                <a:solidFill>
                  <a:srgbClr val="0070C0"/>
                </a:solidFill>
                <a:latin typeface="Andalus" panose="02020603050405020304" pitchFamily="18" charset="-78"/>
                <a:cs typeface="Andalus" panose="02020603050405020304" pitchFamily="18" charset="-78"/>
              </a:rPr>
              <a:t>Occipital lobe</a:t>
            </a:r>
            <a:endParaRPr lang="en-US" sz="11200" dirty="0">
              <a:solidFill>
                <a:srgbClr val="0070C0"/>
              </a:solidFill>
              <a:latin typeface="Andalus" panose="02020603050405020304" pitchFamily="18" charset="-78"/>
              <a:cs typeface="Andalus" panose="02020603050405020304" pitchFamily="18" charset="-78"/>
            </a:endParaRPr>
          </a:p>
          <a:p>
            <a:pPr marL="1143000" lvl="0" indent="-1143000">
              <a:buFont typeface="Wingdings" panose="05000000000000000000" pitchFamily="2" charset="2"/>
              <a:buChar char="Ø"/>
            </a:pPr>
            <a:r>
              <a:rPr lang="en-US" sz="11200" cap="none" dirty="0" smtClean="0">
                <a:latin typeface="Andalus" panose="02020603050405020304" pitchFamily="18" charset="-78"/>
                <a:cs typeface="Andalus" panose="02020603050405020304" pitchFamily="18" charset="-78"/>
              </a:rPr>
              <a:t>Visual processing (light, color, movement)</a:t>
            </a:r>
          </a:p>
          <a:p>
            <a:endParaRPr lang="en-US" sz="11200" cap="none" dirty="0" smtClean="0">
              <a:latin typeface="Andalus" panose="02020603050405020304" pitchFamily="18" charset="-78"/>
              <a:cs typeface="Andalus" panose="02020603050405020304"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9" name="TextBox 8"/>
          <p:cNvSpPr txBox="1"/>
          <p:nvPr/>
        </p:nvSpPr>
        <p:spPr>
          <a:xfrm>
            <a:off x="11569343" y="6111241"/>
            <a:ext cx="609600" cy="707886"/>
          </a:xfrm>
          <a:prstGeom prst="rect">
            <a:avLst/>
          </a:prstGeom>
          <a:noFill/>
        </p:spPr>
        <p:txBody>
          <a:bodyPr wrap="square" rtlCol="0">
            <a:spAutoFit/>
          </a:bodyPr>
          <a:lstStyle/>
          <a:p>
            <a:pPr algn="ctr"/>
            <a:r>
              <a:rPr lang="en-US" sz="4000" b="1" dirty="0"/>
              <a:t>8</a:t>
            </a:r>
            <a:endParaRPr lang="en-MY" sz="4000" b="1" dirty="0"/>
          </a:p>
        </p:txBody>
      </p:sp>
      <p:pic>
        <p:nvPicPr>
          <p:cNvPr id="11"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a:xfrm>
            <a:off x="152400" y="308505"/>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 Brain: How it works? </a:t>
            </a:r>
            <a:endParaRPr lang="en-US" sz="10700" dirty="0">
              <a:solidFill>
                <a:srgbClr val="0070C0"/>
              </a:solidFill>
              <a:latin typeface="Algerian" panose="04020705040A02060702" pitchFamily="82" charset="0"/>
            </a:endParaRPr>
          </a:p>
        </p:txBody>
      </p:sp>
    </p:spTree>
    <p:extLst>
      <p:ext uri="{BB962C8B-B14F-4D97-AF65-F5344CB8AC3E}">
        <p14:creationId xmlns:p14="http://schemas.microsoft.com/office/powerpoint/2010/main" val="1042274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6264" y="81584"/>
            <a:ext cx="9448800" cy="1825096"/>
          </a:xfrm>
          <a:prstGeom prst="rect">
            <a:avLst/>
          </a:prstGeom>
        </p:spPr>
        <p:txBody>
          <a:bodyPr vert="horz" lIns="91440" tIns="45720" rIns="91440" bIns="45720" rtlCol="0" anchor="b">
            <a:normAutofit fontScale="37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10700" dirty="0" smtClean="0">
                <a:solidFill>
                  <a:srgbClr val="0070C0"/>
                </a:solidFill>
                <a:latin typeface="Algerian" panose="04020705040A02060702" pitchFamily="82" charset="0"/>
              </a:rPr>
              <a:t>Brain networks and Graph Theory   </a:t>
            </a:r>
            <a:endParaRPr lang="en-US" sz="10700" dirty="0">
              <a:solidFill>
                <a:srgbClr val="0070C0"/>
              </a:solidFill>
              <a:latin typeface="Algerian" panose="04020705040A02060702" pitchFamily="82" charset="0"/>
            </a:endParaRPr>
          </a:p>
        </p:txBody>
      </p:sp>
      <p:sp>
        <p:nvSpPr>
          <p:cNvPr id="6" name="Title 1"/>
          <p:cNvSpPr txBox="1">
            <a:spLocks/>
          </p:cNvSpPr>
          <p:nvPr/>
        </p:nvSpPr>
        <p:spPr>
          <a:xfrm>
            <a:off x="0" y="1068653"/>
            <a:ext cx="9448800" cy="1825096"/>
          </a:xfrm>
          <a:prstGeom prst="rect">
            <a:avLst/>
          </a:prstGeom>
        </p:spPr>
        <p:txBody>
          <a:bodyPr vert="horz" lIns="91440" tIns="45720" rIns="91440" bIns="45720" rtlCol="0" anchor="b">
            <a:normAutofit fontScale="525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r>
              <a:rPr lang="en-US" dirty="0" smtClean="0"/>
              <a:t/>
            </a:r>
            <a:br>
              <a:rPr lang="en-US" dirty="0" smtClean="0"/>
            </a:br>
            <a:r>
              <a:rPr lang="en-US" dirty="0" smtClean="0"/>
              <a:t/>
            </a:r>
            <a:br>
              <a:rPr lang="en-US" dirty="0" smtClean="0"/>
            </a:br>
            <a:endParaRPr lang="en-US" dirty="0"/>
          </a:p>
          <a:p>
            <a:endParaRPr lang="en-US" dirty="0" smtClean="0">
              <a:latin typeface="Algerian" panose="04020705040A02060702" pitchFamily="82" charset="0"/>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7" name="Title 1"/>
          <p:cNvSpPr txBox="1">
            <a:spLocks/>
          </p:cNvSpPr>
          <p:nvPr/>
        </p:nvSpPr>
        <p:spPr>
          <a:xfrm>
            <a:off x="203200" y="4796897"/>
            <a:ext cx="9448800" cy="1825096"/>
          </a:xfrm>
          <a:prstGeom prst="rect">
            <a:avLst/>
          </a:prstGeom>
        </p:spPr>
        <p:txBody>
          <a:bodyPr vert="horz" lIns="91440" tIns="45720" rIns="91440" bIns="45720" rtlCol="0" anchor="b">
            <a:normAutofit fontScale="40000" lnSpcReduction="20000"/>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lgn="just">
              <a:buFont typeface="Wingdings" panose="05000000000000000000" pitchFamily="2" charset="2"/>
              <a:buChar char="v"/>
            </a:pPr>
            <a:endParaRPr lang="en-GB" sz="11200" cap="none" dirty="0" smtClean="0">
              <a:latin typeface="Andalus" pitchFamily="18" charset="-78"/>
              <a:cs typeface="Andalus" pitchFamily="18" charset="-78"/>
            </a:endParaRPr>
          </a:p>
          <a:p>
            <a:pPr marL="857250" indent="-857250">
              <a:buFont typeface="Wingdings" panose="05000000000000000000" pitchFamily="2" charset="2"/>
              <a:buChar char="v"/>
            </a:pPr>
            <a:endParaRPr lang="en-US" cap="none" dirty="0" smtClean="0">
              <a:latin typeface="Andalus" pitchFamily="18" charset="-78"/>
              <a:cs typeface="Andalus" pitchFamily="18" charset="-78"/>
            </a:endParaRPr>
          </a:p>
          <a:p>
            <a:r>
              <a:rPr lang="en-US" dirty="0" smtClean="0">
                <a:latin typeface="Algerian" panose="04020705040A02060702" pitchFamily="82" charset="0"/>
              </a:rPr>
              <a:t> </a:t>
            </a:r>
            <a:endParaRPr lang="en-US" sz="5300" dirty="0">
              <a:latin typeface="Algerian" panose="04020705040A02060702" pitchFamily="82" charset="0"/>
            </a:endParaRPr>
          </a:p>
        </p:txBody>
      </p:sp>
      <p:sp>
        <p:nvSpPr>
          <p:cNvPr id="8" name="Title 1"/>
          <p:cNvSpPr txBox="1">
            <a:spLocks/>
          </p:cNvSpPr>
          <p:nvPr/>
        </p:nvSpPr>
        <p:spPr>
          <a:xfrm>
            <a:off x="1445623" y="3049853"/>
            <a:ext cx="10375900" cy="182509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cap="all" baseline="0">
                <a:solidFill>
                  <a:schemeClr val="tx1"/>
                </a:solidFill>
                <a:latin typeface="+mj-lt"/>
                <a:ea typeface="+mj-ea"/>
                <a:cs typeface="+mj-cs"/>
              </a:defRPr>
            </a:lvl1pPr>
          </a:lstStyle>
          <a:p>
            <a:endParaRPr lang="en-US" sz="11200" cap="none" dirty="0" smtClean="0">
              <a:latin typeface="Andalus" panose="02020603050405020304" pitchFamily="18" charset="-78"/>
              <a:cs typeface="Andalus" panose="02020603050405020304" pitchFamily="18" charset="-78"/>
            </a:endParaRPr>
          </a:p>
          <a:p>
            <a:endParaRPr lang="en-US" sz="11200" cap="none" dirty="0" smtClean="0">
              <a:latin typeface="Andalus" panose="02020603050405020304" pitchFamily="18" charset="-78"/>
              <a:cs typeface="Andalus" panose="02020603050405020304" pitchFamily="18" charset="-78"/>
            </a:endParaRPr>
          </a:p>
          <a:p>
            <a:pPr marL="457200" indent="-457200" defTabSz="457200">
              <a:buFont typeface="Wingdings" panose="05000000000000000000" pitchFamily="2" charset="2"/>
              <a:buChar char="v"/>
            </a:pPr>
            <a:endParaRPr lang="en-GB" sz="11200" dirty="0">
              <a:latin typeface="Andalus" panose="02020603050405020304" pitchFamily="18" charset="-78"/>
              <a:ea typeface="+mn-ea"/>
              <a:cs typeface="Andalus" panose="02020603050405020304" pitchFamily="18" charset="-78"/>
            </a:endParaRPr>
          </a:p>
          <a:p>
            <a:pPr marL="457200" indent="-457200" defTabSz="457200">
              <a:buFont typeface="Wingdings" panose="05000000000000000000" pitchFamily="2" charset="2"/>
              <a:buChar char="v"/>
            </a:pPr>
            <a:endParaRPr lang="en-GB" sz="11200" dirty="0">
              <a:latin typeface="Andalus" panose="02020603050405020304" pitchFamily="18" charset="-78"/>
              <a:ea typeface="+mn-ea"/>
              <a:cs typeface="Andalus" panose="02020603050405020304" pitchFamily="18" charset="-78"/>
            </a:endParaRPr>
          </a:p>
          <a:p>
            <a:pPr marL="457200" indent="-457200" defTabSz="457200">
              <a:buFont typeface="Wingdings" panose="05000000000000000000" pitchFamily="2" charset="2"/>
              <a:buChar char="v"/>
            </a:pPr>
            <a:endParaRPr lang="en-US" sz="11200" dirty="0">
              <a:latin typeface="Andalus" panose="02020603050405020304" pitchFamily="18" charset="-78"/>
              <a:ea typeface="+mn-ea"/>
              <a:cs typeface="Andalus" panose="02020603050405020304" pitchFamily="18" charset="-78"/>
            </a:endParaRPr>
          </a:p>
        </p:txBody>
      </p:sp>
      <p:sp>
        <p:nvSpPr>
          <p:cNvPr id="9" name="Rectangle 8"/>
          <p:cNvSpPr/>
          <p:nvPr/>
        </p:nvSpPr>
        <p:spPr>
          <a:xfrm>
            <a:off x="2047966" y="1968502"/>
            <a:ext cx="9611723" cy="5262979"/>
          </a:xfrm>
          <a:prstGeom prst="rect">
            <a:avLst/>
          </a:prstGeom>
        </p:spPr>
        <p:txBody>
          <a:bodyPr wrap="square">
            <a:spAutoFit/>
          </a:bodyPr>
          <a:lstStyle/>
          <a:p>
            <a:pPr marL="457200" indent="-457200">
              <a:buFont typeface="Wingdings" panose="05000000000000000000" pitchFamily="2" charset="2"/>
              <a:buChar char="v"/>
            </a:pPr>
            <a:r>
              <a:rPr lang="en-US" sz="2800" dirty="0">
                <a:latin typeface="Andalus" panose="02020603050405020304" pitchFamily="18" charset="-78"/>
                <a:cs typeface="Andalus" panose="02020603050405020304" pitchFamily="18" charset="-78"/>
              </a:rPr>
              <a:t>Brain networks span multiple spatial scales, from the </a:t>
            </a:r>
            <a:r>
              <a:rPr lang="en-US" sz="2800" dirty="0" err="1">
                <a:latin typeface="Andalus" panose="02020603050405020304" pitchFamily="18" charset="-78"/>
                <a:cs typeface="Andalus" panose="02020603050405020304" pitchFamily="18" charset="-78"/>
              </a:rPr>
              <a:t>microscale</a:t>
            </a:r>
            <a:r>
              <a:rPr lang="en-US" sz="2800" dirty="0">
                <a:latin typeface="Andalus" panose="02020603050405020304" pitchFamily="18" charset="-78"/>
                <a:cs typeface="Andalus" panose="02020603050405020304" pitchFamily="18" charset="-78"/>
              </a:rPr>
              <a:t> </a:t>
            </a:r>
            <a:r>
              <a:rPr lang="en-US" sz="2800" dirty="0" smtClean="0">
                <a:latin typeface="Andalus" panose="02020603050405020304" pitchFamily="18" charset="-78"/>
                <a:cs typeface="Andalus" panose="02020603050405020304" pitchFamily="18" charset="-78"/>
              </a:rPr>
              <a:t>of individual </a:t>
            </a:r>
            <a:r>
              <a:rPr lang="en-US" sz="2800" dirty="0">
                <a:latin typeface="Andalus" panose="02020603050405020304" pitchFamily="18" charset="-78"/>
                <a:cs typeface="Andalus" panose="02020603050405020304" pitchFamily="18" charset="-78"/>
              </a:rPr>
              <a:t>cells and synapses to the </a:t>
            </a:r>
            <a:r>
              <a:rPr lang="en-US" sz="2800" dirty="0" err="1">
                <a:latin typeface="Andalus" panose="02020603050405020304" pitchFamily="18" charset="-78"/>
                <a:cs typeface="Andalus" panose="02020603050405020304" pitchFamily="18" charset="-78"/>
              </a:rPr>
              <a:t>macroscale</a:t>
            </a:r>
            <a:r>
              <a:rPr lang="en-US" sz="2800" dirty="0">
                <a:latin typeface="Andalus" panose="02020603050405020304" pitchFamily="18" charset="-78"/>
                <a:cs typeface="Andalus" panose="02020603050405020304" pitchFamily="18" charset="-78"/>
              </a:rPr>
              <a:t> of cognitive systems </a:t>
            </a:r>
            <a:r>
              <a:rPr lang="en-US" sz="2800" dirty="0" smtClean="0">
                <a:latin typeface="Andalus" panose="02020603050405020304" pitchFamily="18" charset="-78"/>
                <a:cs typeface="Andalus" panose="02020603050405020304" pitchFamily="18" charset="-78"/>
              </a:rPr>
              <a:t>and embodied organisms.  </a:t>
            </a: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endParaRPr lang="en-US" sz="2800" dirty="0">
              <a:latin typeface="Andalus" panose="02020603050405020304" pitchFamily="18" charset="-78"/>
              <a:cs typeface="Andalus" panose="02020603050405020304" pitchFamily="18" charset="-78"/>
            </a:endParaRPr>
          </a:p>
          <a:p>
            <a:pPr marL="457200" indent="-457200">
              <a:buFont typeface="Wingdings" panose="05000000000000000000" pitchFamily="2" charset="2"/>
              <a:buChar char="v"/>
            </a:pPr>
            <a:r>
              <a:rPr lang="en-US" sz="2800" dirty="0" smtClean="0">
                <a:latin typeface="Andalus" panose="02020603050405020304" pitchFamily="18" charset="-78"/>
                <a:cs typeface="Andalus" panose="02020603050405020304" pitchFamily="18" charset="-78"/>
              </a:rPr>
              <a:t>The brain networks can be understood when it is approached on </a:t>
            </a:r>
            <a:r>
              <a:rPr lang="en-US" sz="2800" dirty="0">
                <a:latin typeface="Andalus" panose="02020603050405020304" pitchFamily="18" charset="-78"/>
                <a:cs typeface="Andalus" panose="02020603050405020304" pitchFamily="18" charset="-78"/>
              </a:rPr>
              <a:t>multiple scales, by identifying the networks that bind </a:t>
            </a:r>
            <a:r>
              <a:rPr lang="en-US" sz="2800" dirty="0" smtClean="0">
                <a:latin typeface="Andalus" panose="02020603050405020304" pitchFamily="18" charset="-78"/>
                <a:cs typeface="Andalus" panose="02020603050405020304" pitchFamily="18" charset="-78"/>
              </a:rPr>
              <a:t>cells into </a:t>
            </a:r>
            <a:r>
              <a:rPr lang="en-US" sz="2800" dirty="0">
                <a:latin typeface="Andalus" panose="02020603050405020304" pitchFamily="18" charset="-78"/>
                <a:cs typeface="Andalus" panose="02020603050405020304" pitchFamily="18" charset="-78"/>
              </a:rPr>
              <a:t>coherent populations, organize cell groups into functional </a:t>
            </a:r>
            <a:r>
              <a:rPr lang="en-US" sz="2800" dirty="0" smtClean="0">
                <a:latin typeface="Andalus" panose="02020603050405020304" pitchFamily="18" charset="-78"/>
                <a:cs typeface="Andalus" panose="02020603050405020304" pitchFamily="18" charset="-78"/>
              </a:rPr>
              <a:t>brain regions</a:t>
            </a:r>
            <a:r>
              <a:rPr lang="en-US" sz="2800" dirty="0">
                <a:latin typeface="Andalus" panose="02020603050405020304" pitchFamily="18" charset="-78"/>
                <a:cs typeface="Andalus" panose="02020603050405020304" pitchFamily="18" charset="-78"/>
              </a:rPr>
              <a:t>, integrate regions into systems, and link brain and body in </a:t>
            </a:r>
            <a:r>
              <a:rPr lang="en-US" sz="2800" dirty="0" smtClean="0">
                <a:latin typeface="Andalus" panose="02020603050405020304" pitchFamily="18" charset="-78"/>
                <a:cs typeface="Andalus" panose="02020603050405020304" pitchFamily="18" charset="-78"/>
              </a:rPr>
              <a:t>a complete organism. </a:t>
            </a:r>
            <a:endParaRPr lang="en-US" sz="2800" dirty="0">
              <a:latin typeface="Andalus" panose="02020603050405020304" pitchFamily="18" charset="-78"/>
              <a:cs typeface="Andalus" panose="02020603050405020304" pitchFamily="18" charset="-78"/>
            </a:endParaRPr>
          </a:p>
          <a:p>
            <a:r>
              <a:rPr lang="en-US" sz="2800" dirty="0" smtClean="0">
                <a:latin typeface="Andalus" panose="02020603050405020304" pitchFamily="18" charset="-78"/>
                <a:cs typeface="Andalus" panose="02020603050405020304" pitchFamily="18" charset="-78"/>
              </a:rPr>
              <a:t> </a:t>
            </a:r>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a:p>
            <a:endParaRPr lang="en-US" sz="2800" dirty="0">
              <a:latin typeface="Andalus" panose="02020603050405020304" pitchFamily="18" charset="-78"/>
              <a:cs typeface="Andalus" panose="02020603050405020304" pitchFamily="18" charset="-78"/>
            </a:endParaRPr>
          </a:p>
        </p:txBody>
      </p:sp>
      <p:sp>
        <p:nvSpPr>
          <p:cNvPr id="10" name="TextBox 9"/>
          <p:cNvSpPr txBox="1"/>
          <p:nvPr/>
        </p:nvSpPr>
        <p:spPr>
          <a:xfrm>
            <a:off x="11569700" y="6134100"/>
            <a:ext cx="609600" cy="707886"/>
          </a:xfrm>
          <a:prstGeom prst="rect">
            <a:avLst/>
          </a:prstGeom>
          <a:noFill/>
        </p:spPr>
        <p:txBody>
          <a:bodyPr wrap="square" rtlCol="0">
            <a:spAutoFit/>
          </a:bodyPr>
          <a:lstStyle/>
          <a:p>
            <a:pPr algn="ctr"/>
            <a:r>
              <a:rPr lang="en-US" sz="4000" b="1" dirty="0"/>
              <a:t>9</a:t>
            </a:r>
            <a:endParaRPr lang="en-MY" sz="4000" b="1" dirty="0"/>
          </a:p>
        </p:txBody>
      </p:sp>
      <p:pic>
        <p:nvPicPr>
          <p:cNvPr id="12" name="Picture 2" descr="Image result for brain"/>
          <p:cNvPicPr>
            <a:picLocks noChangeAspect="1" noChangeArrowheads="1"/>
          </p:cNvPicPr>
          <p:nvPr/>
        </p:nvPicPr>
        <p:blipFill rotWithShape="1">
          <a:blip r:embed="rId2">
            <a:extLst>
              <a:ext uri="{28A0092B-C50C-407E-A947-70E740481C1C}">
                <a14:useLocalDpi xmlns:a14="http://schemas.microsoft.com/office/drawing/2010/main" val="0"/>
              </a:ext>
            </a:extLst>
          </a:blip>
          <a:srcRect l="10843" t="20086" r="12585" b="24371"/>
          <a:stretch/>
        </p:blipFill>
        <p:spPr bwMode="auto">
          <a:xfrm>
            <a:off x="9403272" y="0"/>
            <a:ext cx="2763328" cy="2044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55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1151</TotalTime>
  <Words>2071</Words>
  <Application>Microsoft Office PowerPoint</Application>
  <PresentationFormat>Widescreen</PresentationFormat>
  <Paragraphs>826</Paragraphs>
  <Slides>37</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8" baseType="lpstr">
      <vt:lpstr>Algerian</vt:lpstr>
      <vt:lpstr>Andalus</vt:lpstr>
      <vt:lpstr>Arabic Typesetting</vt:lpstr>
      <vt:lpstr>Arial</vt:lpstr>
      <vt:lpstr>Calibri</vt:lpstr>
      <vt:lpstr>Century Gothic</vt:lpstr>
      <vt:lpstr>Times New Roman</vt:lpstr>
      <vt:lpstr>Wingdings</vt:lpstr>
      <vt:lpstr>Wingdings 3</vt:lpstr>
      <vt:lpstr>Wisp</vt:lpstr>
      <vt:lpstr>Equation</vt:lpstr>
      <vt:lpstr>         Statistical Measures Based understanding of Brain Networks </vt:lpstr>
      <vt:lpstr>     Presentation Outline </vt:lpstr>
      <vt:lpstr>     </vt:lpstr>
      <vt:lpstr>     </vt:lpstr>
      <vt:lpstr>     </vt:lpstr>
      <vt:lpstr>     </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Engr. Dr. Munsif Ali Jatoi  Associate Professor Biomedical Engg</cp:lastModifiedBy>
  <cp:revision>580</cp:revision>
  <dcterms:created xsi:type="dcterms:W3CDTF">2018-11-12T16:47:07Z</dcterms:created>
  <dcterms:modified xsi:type="dcterms:W3CDTF">2022-01-21T10:41:06Z</dcterms:modified>
</cp:coreProperties>
</file>