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0"/>
  </p:notesMasterIdLst>
  <p:sldIdLst>
    <p:sldId id="256" r:id="rId2"/>
    <p:sldId id="262" r:id="rId3"/>
    <p:sldId id="257" r:id="rId4"/>
    <p:sldId id="258" r:id="rId5"/>
    <p:sldId id="259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48" r:id="rId19"/>
    <p:sldId id="321" r:id="rId20"/>
    <p:sldId id="343" r:id="rId21"/>
    <p:sldId id="322" r:id="rId22"/>
    <p:sldId id="323" r:id="rId23"/>
    <p:sldId id="344" r:id="rId24"/>
    <p:sldId id="345" r:id="rId25"/>
    <p:sldId id="324" r:id="rId26"/>
    <p:sldId id="346" r:id="rId27"/>
    <p:sldId id="347" r:id="rId28"/>
    <p:sldId id="349" r:id="rId29"/>
    <p:sldId id="350" r:id="rId30"/>
    <p:sldId id="329" r:id="rId31"/>
    <p:sldId id="330" r:id="rId32"/>
    <p:sldId id="331" r:id="rId33"/>
    <p:sldId id="351" r:id="rId34"/>
    <p:sldId id="352" r:id="rId35"/>
    <p:sldId id="353" r:id="rId36"/>
    <p:sldId id="332" r:id="rId37"/>
    <p:sldId id="354" r:id="rId38"/>
    <p:sldId id="285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FA6A-DB46-4006-8FE6-41FB3A207FF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29665-8E84-48AE-AB2B-E4865841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29665-8E84-48AE-AB2B-E4865841E05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1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C38C-3CF2-400C-BCBF-7050877F53E6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6ABBE-3A3F-4D8E-B787-1B44858B681C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8E90-3A06-410E-AC1D-549DDEA19E8F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D01DA-8A77-4016-9BA1-D80E46E11CD3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DA12-AB83-4A94-B26B-D1E77EE6230B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A6CB-E404-486E-A51F-19BB7FEC6C0D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110EE-771A-4559-B0BC-E915FAA4FDD1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A40F-C5A7-430B-B867-9B6567342496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F4-3B52-4EEE-B55A-41F42F465440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FFE2-61A0-49EE-806B-BA0BEF4AFF1F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C80AD-2FD4-476B-8B1B-660FEA20E69A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B64DD-5A82-46B7-BA1B-33D14B1DDBF9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4444-1D0B-434E-BC86-F57908D5422B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5FD2-614F-4CFC-B486-AC3B26098660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BCDE-D447-47FD-9CA9-13CB95554E8F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0958-CFEC-42D9-9441-A2E2097F9E03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CDC66-B16F-4076-B676-63F5D10EDD2B}" type="datetime1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3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4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3345" y="2871987"/>
            <a:ext cx="9710671" cy="2262781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Keynote Talk </a:t>
            </a:r>
            <a:r>
              <a:rPr lang="en-US" sz="4000" dirty="0" smtClean="0">
                <a:solidFill>
                  <a:srgbClr val="002060"/>
                </a:solidFill>
                <a:latin typeface="Algerian" panose="04020705040A02060702" pitchFamily="82" charset="0"/>
              </a:rPr>
              <a:t/>
            </a:r>
            <a:br>
              <a:rPr lang="en-US" sz="4000" dirty="0" smtClean="0">
                <a:solidFill>
                  <a:srgbClr val="002060"/>
                </a:solidFill>
                <a:latin typeface="Algerian" panose="04020705040A02060702" pitchFamily="82" charset="0"/>
              </a:rPr>
            </a:br>
            <a:r>
              <a:rPr lang="en-US" sz="4400" dirty="0" smtClean="0">
                <a:solidFill>
                  <a:srgbClr val="002060"/>
                </a:solidFill>
                <a:latin typeface="Algerian" panose="04020705040A02060702" pitchFamily="82" charset="0"/>
              </a:rPr>
              <a:t>Introduction to Statistical Signal Processing </a:t>
            </a:r>
            <a:endParaRPr lang="en-US" sz="4400" dirty="0">
              <a:solidFill>
                <a:srgbClr val="00206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83345" y="4453551"/>
            <a:ext cx="10445191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dirty="0" smtClean="0">
                <a:solidFill>
                  <a:srgbClr val="002060"/>
                </a:solidFill>
                <a:latin typeface="Algerian" panose="04020705040A02060702" pitchFamily="82" charset="0"/>
              </a:rPr>
              <a:t/>
            </a:r>
            <a:br>
              <a:rPr lang="en-US" sz="4000" dirty="0" smtClean="0">
                <a:solidFill>
                  <a:srgbClr val="002060"/>
                </a:solidFill>
                <a:latin typeface="Algerian" panose="04020705040A02060702" pitchFamily="82" charset="0"/>
              </a:rPr>
            </a:br>
            <a:r>
              <a:rPr lang="en-US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Engr. Dr. Munsif Ali H. Jatoi</a:t>
            </a:r>
          </a:p>
          <a:p>
            <a:pPr algn="ctr"/>
            <a:r>
              <a:rPr lang="en-US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Associate Professor</a:t>
            </a:r>
          </a:p>
          <a:p>
            <a:pPr algn="ctr"/>
            <a:r>
              <a:rPr lang="en-US" sz="28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Salim Habib University</a:t>
            </a:r>
            <a:endParaRPr lang="en-US" sz="28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472" y="18270"/>
            <a:ext cx="4808691" cy="26730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63275"/>
          <a:stretch/>
        </p:blipFill>
        <p:spPr>
          <a:xfrm>
            <a:off x="221219" y="-1"/>
            <a:ext cx="2792437" cy="287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Some random signals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10</a:t>
            </a:fld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1812" y="1905000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Radar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7118" y="5177962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SONAR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2"/>
          <a:srcRect l="10577" t="28221" r="41827" b="5416"/>
          <a:stretch/>
        </p:blipFill>
        <p:spPr bwMode="auto">
          <a:xfrm>
            <a:off x="2079838" y="1297964"/>
            <a:ext cx="6806586" cy="2496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/>
          <a:srcRect l="10736" t="33638" r="38302" b="31585"/>
          <a:stretch/>
        </p:blipFill>
        <p:spPr bwMode="auto">
          <a:xfrm>
            <a:off x="3013655" y="3993190"/>
            <a:ext cx="7237928" cy="26265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6548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SSP typically involves various modules such as:</a:t>
            </a:r>
          </a:p>
          <a:p>
            <a:pPr marL="1943100" lvl="3" indent="-571500" algn="just"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 modelling by random processes</a:t>
            </a:r>
          </a:p>
          <a:p>
            <a:pPr marL="1943100" lvl="3" indent="-571500" algn="just"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Estimation of the model parameters </a:t>
            </a:r>
          </a:p>
          <a:p>
            <a:pPr marL="1943100" lvl="3" indent="-571500" algn="just"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 Estimation by Optimal Linear Filters </a:t>
            </a:r>
          </a:p>
          <a:p>
            <a:pPr marL="1943100" lvl="3" indent="-571500" algn="just"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Spectrum Estimation </a:t>
            </a:r>
          </a:p>
          <a:p>
            <a:pPr marL="1943100" lvl="3" indent="-571500" algn="just"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 Detection        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Processes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11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95130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Processes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12</a:t>
            </a:fld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612" t="11229" r="4132" b="4402"/>
          <a:stretch/>
        </p:blipFill>
        <p:spPr>
          <a:xfrm>
            <a:off x="2354072" y="1365160"/>
            <a:ext cx="8345510" cy="489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55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understand various concepts behind SSP, we need to revise some basic definitions related to SSP theory.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 Variable (Stochastic Variable):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random variable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single valued, real or complex function defined on sample space of some event assigning a real number to each sample point of sample space.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 value is characterized by probability distribution. </a:t>
            </a:r>
          </a:p>
          <a:p>
            <a:pPr algn="just"/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13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0509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14</a:t>
            </a:fld>
            <a:endParaRPr lang="en-US" sz="3600" b="1" dirty="0"/>
          </a:p>
        </p:txBody>
      </p:sp>
      <p:pic>
        <p:nvPicPr>
          <p:cNvPr id="1028" name="Picture 4" descr="https://upload.wikimedia.org/wikipedia/commons/thumb/c/c4/Random_Variable_as_a_Function-en.svg/1024px-Random_Variable_as_a_Function-en.svg.png?162461077877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t="24094" r="3751" b="18522"/>
          <a:stretch/>
        </p:blipFill>
        <p:spPr bwMode="auto">
          <a:xfrm>
            <a:off x="1996227" y="1905000"/>
            <a:ext cx="9092484" cy="412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00058" y="1415600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Probability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46358" y="1406343"/>
            <a:ext cx="249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Random variable X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8349" y="1459468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Sample Space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79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Function: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distribution function (or cumulative distribution function (CDF)) of a random variable X is the function defined as: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function is non-decreasing function with range defined as: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15</a:t>
            </a:fld>
            <a:endParaRPr lang="en-US" sz="36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790310"/>
              </p:ext>
            </p:extLst>
          </p:nvPr>
        </p:nvGraphicFramePr>
        <p:xfrm>
          <a:off x="4421925" y="3422493"/>
          <a:ext cx="5292524" cy="724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" name="Equation" r:id="rId3" imgW="1854000" imgH="215640" progId="Equation.3">
                  <p:embed/>
                </p:oleObj>
              </mc:Choice>
              <mc:Fallback>
                <p:oleObj name="Equation" r:id="rId3" imgW="18540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1925" y="3422493"/>
                        <a:ext cx="5292524" cy="724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012736"/>
              </p:ext>
            </p:extLst>
          </p:nvPr>
        </p:nvGraphicFramePr>
        <p:xfrm>
          <a:off x="4865263" y="5122504"/>
          <a:ext cx="3042365" cy="724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" name="Equation" r:id="rId5" imgW="838080" imgH="215640" progId="Equation.3">
                  <p:embed/>
                </p:oleObj>
              </mc:Choice>
              <mc:Fallback>
                <p:oleObj name="Equation" r:id="rId5" imgW="8380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5263" y="5122504"/>
                        <a:ext cx="3042365" cy="724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189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Discrete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random variable X which is defined on discrete levels or its CDF changes values only in discrete instances than it is termed as discrete random variable.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probability mass function                   is defined for discrete random variable.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16</a:t>
            </a:fld>
            <a:endParaRPr lang="en-US" sz="3600" b="1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0918"/>
              </p:ext>
            </p:extLst>
          </p:nvPr>
        </p:nvGraphicFramePr>
        <p:xfrm>
          <a:off x="7636634" y="4156590"/>
          <a:ext cx="1597518" cy="363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Equation" r:id="rId3" imgW="1143000" imgH="215640" progId="Equation.3">
                  <p:embed/>
                </p:oleObj>
              </mc:Choice>
              <mc:Fallback>
                <p:oleObj name="Equation" r:id="rId3" imgW="11430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36634" y="4156590"/>
                        <a:ext cx="1597518" cy="363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2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Continuous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random variable X which is defined on continuum levels and also has a derivative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dFx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(x)/dx which exists everywhere at some points then the rv is termed as Continuous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rv.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probability density function (pdf) is defined for continuous random variable such that: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17</a:t>
            </a:fld>
            <a:endParaRPr lang="en-US" sz="36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387673"/>
              </p:ext>
            </p:extLst>
          </p:nvPr>
        </p:nvGraphicFramePr>
        <p:xfrm>
          <a:off x="5453922" y="5085119"/>
          <a:ext cx="2415069" cy="11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7" name="Equation" r:id="rId3" imgW="1028520" imgH="393480" progId="Equation.3">
                  <p:embed/>
                </p:oleObj>
              </mc:Choice>
              <mc:Fallback>
                <p:oleObj name="Equation" r:id="rId3" imgW="102852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3922" y="5085119"/>
                        <a:ext cx="2415069" cy="113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75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Important PDFs</a:t>
            </a:r>
          </a:p>
          <a:p>
            <a:pPr algn="just"/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(Discrete and Continuous):     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18</a:t>
            </a:fld>
            <a:endParaRPr lang="en-US" sz="3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402" y="2545445"/>
            <a:ext cx="9783674" cy="409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0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 Value (MEAN)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expected value or mean for a RV is defined as: 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mean is of rv is center of mass of probability density/mass function. It obeys linearity i.e.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sz="28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19</a:t>
            </a:fld>
            <a:endParaRPr lang="en-US" sz="3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835187"/>
              </p:ext>
            </p:extLst>
          </p:nvPr>
        </p:nvGraphicFramePr>
        <p:xfrm>
          <a:off x="3874573" y="2994476"/>
          <a:ext cx="5488367" cy="146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5" name="Equation" r:id="rId3" imgW="2768400" imgH="761760" progId="Equation.3">
                  <p:embed/>
                </p:oleObj>
              </mc:Choice>
              <mc:Fallback>
                <p:oleObj name="Equation" r:id="rId3" imgW="2768400" imgH="7617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4573" y="2994476"/>
                        <a:ext cx="5488367" cy="146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974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222" y="624110"/>
            <a:ext cx="8911687" cy="1280890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Presentation Outline 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891168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92925" y="1613635"/>
            <a:ext cx="8911687" cy="44780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Introduction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Statistics behind SSP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Applications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Conclusion  </a:t>
            </a: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2605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nth moment of a rv X is defined by: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mean of a rv is the first moment of X.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20</a:t>
            </a:fld>
            <a:endParaRPr lang="en-US" sz="3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154708"/>
              </p:ext>
            </p:extLst>
          </p:nvPr>
        </p:nvGraphicFramePr>
        <p:xfrm>
          <a:off x="3895725" y="2351088"/>
          <a:ext cx="5135563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8" name="Equation" r:id="rId3" imgW="2590560" imgH="761760" progId="Equation.3">
                  <p:embed/>
                </p:oleObj>
              </mc:Choice>
              <mc:Fallback>
                <p:oleObj name="Equation" r:id="rId3" imgW="2590560" imgH="7617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5725" y="2351088"/>
                        <a:ext cx="5135563" cy="146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372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30038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Variance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variance for a RV denoted by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 is defined as:   </a:t>
            </a: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Thus, </a:t>
            </a:r>
          </a:p>
          <a:p>
            <a:pPr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It should be noted that: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21</a:t>
            </a:fld>
            <a:endParaRPr lang="en-US" sz="3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259199"/>
              </p:ext>
            </p:extLst>
          </p:nvPr>
        </p:nvGraphicFramePr>
        <p:xfrm>
          <a:off x="4082869" y="3448138"/>
          <a:ext cx="5664200" cy="146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9" name="Equation" r:id="rId3" imgW="2857320" imgH="761760" progId="Equation.3">
                  <p:embed/>
                </p:oleObj>
              </mc:Choice>
              <mc:Fallback>
                <p:oleObj name="Equation" r:id="rId3" imgW="2857320" imgH="7617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2869" y="3448138"/>
                        <a:ext cx="5664200" cy="146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98538"/>
              </p:ext>
            </p:extLst>
          </p:nvPr>
        </p:nvGraphicFramePr>
        <p:xfrm>
          <a:off x="4585586" y="2464774"/>
          <a:ext cx="4658765" cy="583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0" name="Equation" r:id="rId5" imgW="2006280" imgH="228600" progId="Equation.3">
                  <p:embed/>
                </p:oleObj>
              </mc:Choice>
              <mc:Fallback>
                <p:oleObj name="Equation" r:id="rId5" imgW="20062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5586" y="2464774"/>
                        <a:ext cx="4658765" cy="583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467448"/>
              </p:ext>
            </p:extLst>
          </p:nvPr>
        </p:nvGraphicFramePr>
        <p:xfrm>
          <a:off x="5817485" y="5334719"/>
          <a:ext cx="2194965" cy="589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1" name="Equation" r:id="rId7" imgW="736560" imgH="203040" progId="Equation.3">
                  <p:embed/>
                </p:oleObj>
              </mc:Choice>
              <mc:Fallback>
                <p:oleObj name="Equation" r:id="rId7" imgW="7365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17485" y="5334719"/>
                        <a:ext cx="2194965" cy="589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578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Deviation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standard deviation of a rv X, denoted by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 is the positive square root of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(X). 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Thus,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22</a:t>
            </a:fld>
            <a:endParaRPr lang="en-US" sz="3600" b="1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867694"/>
              </p:ext>
            </p:extLst>
          </p:nvPr>
        </p:nvGraphicFramePr>
        <p:xfrm>
          <a:off x="4463423" y="3633055"/>
          <a:ext cx="5260126" cy="186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8" name="Equation" r:id="rId3" imgW="1549080" imgH="558720" progId="Equation.3">
                  <p:embed/>
                </p:oleObj>
              </mc:Choice>
              <mc:Fallback>
                <p:oleObj name="Equation" r:id="rId3" imgW="1549080" imgH="558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3423" y="3633055"/>
                        <a:ext cx="5260126" cy="1866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7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normalized third centralized moment is skewness which is defined as: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skewness of rv is the third moment of X which is asymmetry of the data around the sample mean.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23</a:t>
            </a:fld>
            <a:endParaRPr lang="en-US" sz="3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023752"/>
              </p:ext>
            </p:extLst>
          </p:nvPr>
        </p:nvGraphicFramePr>
        <p:xfrm>
          <a:off x="3413416" y="3129566"/>
          <a:ext cx="7048008" cy="82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3" name="Equation" r:id="rId3" imgW="1828800" imgH="228600" progId="Equation.3">
                  <p:embed/>
                </p:oleObj>
              </mc:Choice>
              <mc:Fallback>
                <p:oleObj name="Equation" r:id="rId3" imgW="1828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3416" y="3129566"/>
                        <a:ext cx="7048008" cy="82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443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 of Random Variable: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normalized third centralized moment is kurtosis which is defined as: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kurtosis of rv is the fourth moment of X and is termed as outlier-prone in the data.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24</a:t>
            </a:fld>
            <a:endParaRPr lang="en-US" sz="3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081127"/>
              </p:ext>
            </p:extLst>
          </p:nvPr>
        </p:nvGraphicFramePr>
        <p:xfrm>
          <a:off x="3413416" y="3129566"/>
          <a:ext cx="7048008" cy="82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3" name="Equation" r:id="rId3" imgW="1828800" imgH="228600" progId="Equation.3">
                  <p:embed/>
                </p:oleObj>
              </mc:Choice>
              <mc:Fallback>
                <p:oleObj name="Equation" r:id="rId3" imgW="1828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3416" y="3129566"/>
                        <a:ext cx="7048008" cy="82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163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Covariance and Correlation Coefficient: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(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k,n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moment of a bivariate rv (X,Y) is defined by: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n=0, the kth moment of X is obtained and if k=0,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the nth moment of Y is obtained.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25</a:t>
            </a:fld>
            <a:endParaRPr lang="en-US" sz="3600" b="1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673159"/>
              </p:ext>
            </p:extLst>
          </p:nvPr>
        </p:nvGraphicFramePr>
        <p:xfrm>
          <a:off x="3173949" y="2805173"/>
          <a:ext cx="8017792" cy="22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" name="Equation" r:id="rId3" imgW="3492360" imgH="863280" progId="Equation.3">
                  <p:embed/>
                </p:oleObj>
              </mc:Choice>
              <mc:Fallback>
                <p:oleObj name="Equation" r:id="rId3" imgW="3492360" imgH="863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3949" y="2805173"/>
                        <a:ext cx="8017792" cy="2217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94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58059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Covariance and Correlation Coefficient: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Hence by assuming m11, variances of X and Y are calculated as: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covariance of X and Y, denoted by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(X,Y) or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XY, is defined by: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If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(X,Y)=0, then X and Y are uncorrelated.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26</a:t>
            </a:fld>
            <a:endParaRPr lang="en-US" sz="3600" b="1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482819"/>
              </p:ext>
            </p:extLst>
          </p:nvPr>
        </p:nvGraphicFramePr>
        <p:xfrm>
          <a:off x="5409865" y="2877109"/>
          <a:ext cx="189547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9" name="Equation" r:id="rId3" imgW="825480" imgH="215640" progId="Equation.3">
                  <p:embed/>
                </p:oleObj>
              </mc:Choice>
              <mc:Fallback>
                <p:oleObj name="Equation" r:id="rId3" imgW="8254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09865" y="2877109"/>
                        <a:ext cx="1895475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689634"/>
              </p:ext>
            </p:extLst>
          </p:nvPr>
        </p:nvGraphicFramePr>
        <p:xfrm>
          <a:off x="4482103" y="4612961"/>
          <a:ext cx="5438407" cy="1066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0" name="Equation" r:id="rId5" imgW="2476440" imgH="431640" progId="Equation.3">
                  <p:embed/>
                </p:oleObj>
              </mc:Choice>
              <mc:Fallback>
                <p:oleObj name="Equation" r:id="rId5" imgW="247644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2103" y="4612961"/>
                        <a:ext cx="5438407" cy="1066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66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58059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Covariance and Correlation Coefficient: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correlation coefficient, denoted by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(X,Y) or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XY, is defined by: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should be noted that: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correlation coefficient shows the linear dependence between X and Y.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27</a:t>
            </a:fld>
            <a:endParaRPr lang="en-US" sz="3600" b="1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076509"/>
              </p:ext>
            </p:extLst>
          </p:nvPr>
        </p:nvGraphicFramePr>
        <p:xfrm>
          <a:off x="3748088" y="2600325"/>
          <a:ext cx="521970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3" name="Equation" r:id="rId3" imgW="2273040" imgH="431640" progId="Equation.3">
                  <p:embed/>
                </p:oleObj>
              </mc:Choice>
              <mc:Fallback>
                <p:oleObj name="Equation" r:id="rId3" imgW="227304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8088" y="2600325"/>
                        <a:ext cx="5219700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656651"/>
              </p:ext>
            </p:extLst>
          </p:nvPr>
        </p:nvGraphicFramePr>
        <p:xfrm>
          <a:off x="5175148" y="4639791"/>
          <a:ext cx="2172237" cy="923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4" name="Equation" r:id="rId5" imgW="952200" imgH="482400" progId="Equation.3">
                  <p:embed/>
                </p:oleObj>
              </mc:Choice>
              <mc:Fallback>
                <p:oleObj name="Equation" r:id="rId5" imgW="952200" imgH="48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75148" y="4639791"/>
                        <a:ext cx="2172237" cy="923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20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58059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Correlation Matrix: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an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tuple of random variables, X=[X1,X2,…,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Xk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there are k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pairs of random variables and associated correlations:   </a:t>
            </a: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the matrix of pairwise correlations: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28</a:t>
            </a:fld>
            <a:endParaRPr lang="en-US" sz="3600" b="1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897555"/>
              </p:ext>
            </p:extLst>
          </p:nvPr>
        </p:nvGraphicFramePr>
        <p:xfrm>
          <a:off x="4403725" y="3192463"/>
          <a:ext cx="41402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3" name="Equation" r:id="rId3" imgW="1803240" imgH="241200" progId="Equation.3">
                  <p:embed/>
                </p:oleObj>
              </mc:Choice>
              <mc:Fallback>
                <p:oleObj name="Equation" r:id="rId3" imgW="18032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3725" y="3192463"/>
                        <a:ext cx="41402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6185"/>
              </p:ext>
            </p:extLst>
          </p:nvPr>
        </p:nvGraphicFramePr>
        <p:xfrm>
          <a:off x="5297241" y="4722064"/>
          <a:ext cx="2146747" cy="718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4" name="Equation" r:id="rId5" imgW="914400" imgH="228600" progId="Equation.3">
                  <p:embed/>
                </p:oleObj>
              </mc:Choice>
              <mc:Fallback>
                <p:oleObj name="Equation" r:id="rId5" imgW="914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7241" y="4722064"/>
                        <a:ext cx="2146747" cy="718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314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58059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Covariance Matrix: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an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tuple of random variables, X=[X1,X2,…,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Xk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matrix of covariances with (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element:     </a:t>
            </a: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matrix formation: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29</a:t>
            </a:fld>
            <a:endParaRPr lang="en-US" sz="3600" b="1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531997"/>
              </p:ext>
            </p:extLst>
          </p:nvPr>
        </p:nvGraphicFramePr>
        <p:xfrm>
          <a:off x="4302125" y="3192463"/>
          <a:ext cx="4343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2" name="Equation" r:id="rId3" imgW="1892160" imgH="241200" progId="Equation.3">
                  <p:embed/>
                </p:oleObj>
              </mc:Choice>
              <mc:Fallback>
                <p:oleObj name="Equation" r:id="rId3" imgW="189216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2125" y="3192463"/>
                        <a:ext cx="43434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291613"/>
              </p:ext>
            </p:extLst>
          </p:nvPr>
        </p:nvGraphicFramePr>
        <p:xfrm>
          <a:off x="4979360" y="4740276"/>
          <a:ext cx="256381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3" name="Equation" r:id="rId5" imgW="1091880" imgH="228600" progId="Equation.3">
                  <p:embed/>
                </p:oleObj>
              </mc:Choice>
              <mc:Fallback>
                <p:oleObj name="Equation" r:id="rId5" imgW="10918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9360" y="4740276"/>
                        <a:ext cx="2563813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67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Introduction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891168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Majority of signals within nature as well as synthetic are having stochastic structure.   </a:t>
            </a:r>
          </a:p>
          <a:p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noise is imparted/induced in the original signal thereby distorting the quality of signal.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example: Channel noise disturbing communication system…  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760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4"/>
            <a:ext cx="9139730" cy="559344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Stochastic processes: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stochastic or random process is the assignment of a function of a real variable to each sample point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sample space.   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Thus, the process X(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,t) can be considered as a function of two variables.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time function of the process is called a sample function and must be defined over the entire domain of interest.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30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0497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Estimation Theory: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X be a rv with pdf f(x;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which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dependes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an unknown parameter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X1,X2,…,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a random sample of X. Thus, an estimator of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any statistic s(X1,X2,…,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denoted by: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The value of estimator will be called an estimate of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31</a:t>
            </a:fld>
            <a:endParaRPr lang="en-US" sz="36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78160"/>
              </p:ext>
            </p:extLst>
          </p:nvPr>
        </p:nvGraphicFramePr>
        <p:xfrm>
          <a:off x="5027488" y="4536607"/>
          <a:ext cx="3253627" cy="627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6" name="Equation" r:id="rId3" imgW="1282680" imgH="228600" progId="Equation.3">
                  <p:embed/>
                </p:oleObj>
              </mc:Choice>
              <mc:Fallback>
                <p:oleObj name="Equation" r:id="rId3" imgW="12826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27488" y="4536607"/>
                        <a:ext cx="3253627" cy="627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471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Bayesian Estimation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Generalized linear model (GLM) for EEG measurements is provided as: </a:t>
            </a:r>
          </a:p>
          <a:p>
            <a:pPr lvl="2" algn="just"/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Here,                     are EEG recordings,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  <a:p>
            <a:pPr lvl="2"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is the current density needs to be estimated using estimation techniques, </a:t>
            </a:r>
            <a:r>
              <a:rPr lang="el-G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Gaussian noise.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32</a:t>
            </a:fld>
            <a:endParaRPr lang="en-US" sz="36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446402"/>
              </p:ext>
            </p:extLst>
          </p:nvPr>
        </p:nvGraphicFramePr>
        <p:xfrm>
          <a:off x="5123466" y="3200083"/>
          <a:ext cx="1799017" cy="553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3" name="Equation" r:id="rId3" imgW="685800" imgH="177480" progId="Equation.3">
                  <p:embed/>
                </p:oleObj>
              </mc:Choice>
              <mc:Fallback>
                <p:oleObj name="Equation" r:id="rId3" imgW="68580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23466" y="3200083"/>
                        <a:ext cx="1799017" cy="553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823926"/>
              </p:ext>
            </p:extLst>
          </p:nvPr>
        </p:nvGraphicFramePr>
        <p:xfrm>
          <a:off x="4151781" y="3724899"/>
          <a:ext cx="1871193" cy="589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4" name="Equation" r:id="rId5" imgW="685800" imgH="203040" progId="Equation.3">
                  <p:embed/>
                </p:oleObj>
              </mc:Choice>
              <mc:Fallback>
                <p:oleObj name="Equation" r:id="rId5" imgW="6858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51781" y="3724899"/>
                        <a:ext cx="1871193" cy="589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081693"/>
              </p:ext>
            </p:extLst>
          </p:nvPr>
        </p:nvGraphicFramePr>
        <p:xfrm>
          <a:off x="4098993" y="4507417"/>
          <a:ext cx="190658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" name="Equation" r:id="rId7" imgW="698400" imgH="203040" progId="Equation.3">
                  <p:embed/>
                </p:oleObj>
              </mc:Choice>
              <mc:Fallback>
                <p:oleObj name="Equation" r:id="rId7" imgW="6984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8993" y="4507417"/>
                        <a:ext cx="190658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57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Bayesian Estimation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inverse problem can be solved through various statistical signal processing methods such as minimum norm estimation, second order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aplacian, multiple signal classification (MUSIC) and Bayesian based Multiple sparse priors (MSP) technique.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results are characterized by localization error and free energy.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33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0814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Bayesian Estimation        </a:t>
            </a:r>
          </a:p>
          <a:p>
            <a:pPr marL="1485900" lvl="2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of the results after applying these methods on real time EEG data are shown below: </a:t>
            </a: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34</a:t>
            </a:fld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lum bright="-20000" contrast="20000"/>
          </a:blip>
          <a:stretch>
            <a:fillRect/>
          </a:stretch>
        </p:blipFill>
        <p:spPr>
          <a:xfrm>
            <a:off x="2328484" y="3475969"/>
            <a:ext cx="5385961" cy="31660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292" y="3475970"/>
            <a:ext cx="4275787" cy="305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203" y="2717444"/>
            <a:ext cx="4859315" cy="36704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691402" y="1264555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Bayesian Estimation     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35</a:t>
            </a:fld>
            <a:endParaRPr lang="en-US" sz="3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409" y="2493677"/>
            <a:ext cx="4275787" cy="38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7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36</a:t>
            </a:fld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688" y="2371584"/>
            <a:ext cx="5076897" cy="3892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977" y="2371579"/>
            <a:ext cx="4931842" cy="38784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20720" y="1258669"/>
            <a:ext cx="8578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Bayesian Estimation     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6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SSP basic concepts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37</a:t>
            </a:fld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2120720" y="1258669"/>
            <a:ext cx="8578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Brain Source Estimation using 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Bayesian Estimation     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681" y="2458998"/>
            <a:ext cx="8718997" cy="413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1026" name="Picture 2" descr="Thank You In Different Languages photos, royalty-free images, graphics,  vectors &amp; videos | Adobe 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17" y="128789"/>
            <a:ext cx="9465971" cy="62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38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581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242761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signals having stochastic nature are modelled with the help of probabilistic modeling.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compression theory uses probabilistic models for every compressed signals.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Measurement of physical phenomena such as earthquake, brain signals, heartbeat etc. are stochastic in nature.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49737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latin typeface="Algerian" panose="04020705040A02060702" pitchFamily="82" charset="0"/>
              </a:rPr>
              <a:t>Introduction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4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810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Thus, it is necessary to extract the signal or parameter of interest from degraded measurements due to noise. </a:t>
            </a:r>
          </a:p>
          <a:p>
            <a:pPr algn="just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can be achieved through the application of statistical models; diverse sensors which acquire extra spatial, temporal or polarization information or multidimensional signal representation i.e. time-frequency etc.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gives rise to develop signal estimation, detection and tracking algorithms.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Introduction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5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6849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statistical signal processing works on the assumption of random signal and provides estimation, detection and tracking using statistical tools. </a:t>
            </a:r>
          </a:p>
          <a:p>
            <a:pPr algn="just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Owing to the fact that random signals are unpredictable in time domain, yet their average statistical properties exhibit considerable regularity.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Introduction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6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022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Hence, dealing with random signals, the main objectives for SSP to achieve are statistical description, modelling and exploring the dependence of for various parameters.  </a:t>
            </a:r>
          </a:p>
          <a:p>
            <a:pPr algn="just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SSP has got multiple processes in it with various applications in diversified fields.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Introduction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7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8978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Some random signals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8</a:t>
            </a:fld>
            <a:endParaRPr lang="en-US" sz="3600" b="1" dirty="0"/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21139" t="28280" r="20367" b="21101"/>
          <a:stretch/>
        </p:blipFill>
        <p:spPr bwMode="auto">
          <a:xfrm>
            <a:off x="2534723" y="1646889"/>
            <a:ext cx="6941713" cy="2461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1812" y="1905000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Speech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7118" y="5177962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Seismic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579" y="4428247"/>
            <a:ext cx="8096250" cy="242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2918" y="1496373"/>
            <a:ext cx="913973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 smtClean="0">
                <a:latin typeface="Algerian" panose="04020705040A02060702" pitchFamily="82" charset="0"/>
              </a:rPr>
              <a:t>Some random signals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9</a:t>
            </a:fld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1812" y="1905000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EEG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7118" y="5177962"/>
            <a:ext cx="187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ECG Signal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587" y="1270302"/>
            <a:ext cx="7397764" cy="27830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97"/>
          <a:stretch/>
        </p:blipFill>
        <p:spPr>
          <a:xfrm>
            <a:off x="2979579" y="4279461"/>
            <a:ext cx="8096250" cy="250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0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</TotalTime>
  <Words>1381</Words>
  <Application>Microsoft Office PowerPoint</Application>
  <PresentationFormat>Widescreen</PresentationFormat>
  <Paragraphs>297</Paragraphs>
  <Slides>38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Algerian</vt:lpstr>
      <vt:lpstr>Arial</vt:lpstr>
      <vt:lpstr>Calibri</vt:lpstr>
      <vt:lpstr>Century Gothic</vt:lpstr>
      <vt:lpstr>Times New Roman</vt:lpstr>
      <vt:lpstr>Wingdings</vt:lpstr>
      <vt:lpstr>Wingdings 3</vt:lpstr>
      <vt:lpstr>Wisp</vt:lpstr>
      <vt:lpstr>Equation</vt:lpstr>
      <vt:lpstr>Keynote Talk  Introduction to Statistical Signal Processing </vt:lpstr>
      <vt:lpstr>Presentation Outline </vt:lpstr>
      <vt:lpstr>Introduction  </vt:lpstr>
      <vt:lpstr>PowerPoint Presentation</vt:lpstr>
      <vt:lpstr>Introduction  </vt:lpstr>
      <vt:lpstr>Introduction  </vt:lpstr>
      <vt:lpstr>Introduction  </vt:lpstr>
      <vt:lpstr>Some random signals  </vt:lpstr>
      <vt:lpstr>Some random signals  </vt:lpstr>
      <vt:lpstr>Some random signals  </vt:lpstr>
      <vt:lpstr>Processes   </vt:lpstr>
      <vt:lpstr>Processes   </vt:lpstr>
      <vt:lpstr>SSP basic concepts   </vt:lpstr>
      <vt:lpstr>SSP basic concepts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SSP basic concepts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Engineering Problems</dc:title>
  <dc:creator>Engr. Dr. Munsif Ali Jatoi \ Associate Professor Biomedical Engg</dc:creator>
  <cp:lastModifiedBy>Engr. Dr. Munsif Ali Jatoi  Associate Professor Biomedical Engg</cp:lastModifiedBy>
  <cp:revision>422</cp:revision>
  <dcterms:created xsi:type="dcterms:W3CDTF">2020-12-11T07:22:40Z</dcterms:created>
  <dcterms:modified xsi:type="dcterms:W3CDTF">2022-01-21T10:29:14Z</dcterms:modified>
</cp:coreProperties>
</file>