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handoutMasterIdLst>
    <p:handoutMasterId r:id="rId41"/>
  </p:handoutMasterIdLst>
  <p:sldIdLst>
    <p:sldId id="256" r:id="rId2"/>
    <p:sldId id="257" r:id="rId3"/>
    <p:sldId id="264" r:id="rId4"/>
    <p:sldId id="265" r:id="rId5"/>
    <p:sldId id="305" r:id="rId6"/>
    <p:sldId id="299" r:id="rId7"/>
    <p:sldId id="300" r:id="rId8"/>
    <p:sldId id="301" r:id="rId9"/>
    <p:sldId id="306" r:id="rId10"/>
    <p:sldId id="302" r:id="rId11"/>
    <p:sldId id="303" r:id="rId12"/>
    <p:sldId id="304" r:id="rId13"/>
    <p:sldId id="307" r:id="rId14"/>
    <p:sldId id="311" r:id="rId15"/>
    <p:sldId id="308" r:id="rId16"/>
    <p:sldId id="309" r:id="rId17"/>
    <p:sldId id="312" r:id="rId18"/>
    <p:sldId id="310" r:id="rId19"/>
    <p:sldId id="313" r:id="rId20"/>
    <p:sldId id="314" r:id="rId21"/>
    <p:sldId id="315" r:id="rId22"/>
    <p:sldId id="316" r:id="rId23"/>
    <p:sldId id="317" r:id="rId24"/>
    <p:sldId id="318" r:id="rId25"/>
    <p:sldId id="322" r:id="rId26"/>
    <p:sldId id="323" r:id="rId27"/>
    <p:sldId id="324" r:id="rId28"/>
    <p:sldId id="325" r:id="rId29"/>
    <p:sldId id="326" r:id="rId30"/>
    <p:sldId id="327" r:id="rId31"/>
    <p:sldId id="328" r:id="rId32"/>
    <p:sldId id="329" r:id="rId33"/>
    <p:sldId id="330" r:id="rId34"/>
    <p:sldId id="331" r:id="rId35"/>
    <p:sldId id="332" r:id="rId36"/>
    <p:sldId id="333" r:id="rId37"/>
    <p:sldId id="334" r:id="rId38"/>
    <p:sldId id="335"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34" autoAdjust="0"/>
  </p:normalViewPr>
  <p:slideViewPr>
    <p:cSldViewPr snapToObjects="1">
      <p:cViewPr varScale="1">
        <p:scale>
          <a:sx n="82" d="100"/>
          <a:sy n="82" d="100"/>
        </p:scale>
        <p:origin x="691"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ngr. Dr. Munsif Ali Jatoi  Associate Professor Biomedical Engg" userId="dca21f56-768c-4bf3-be5e-0bf139ba80d4" providerId="ADAL" clId="{46DACDCF-3A6E-430D-AD67-5CC0B1AB3198}"/>
    <pc:docChg chg="custSel modSld">
      <pc:chgData name="Engr. Dr. Munsif Ali Jatoi  Associate Professor Biomedical Engg" userId="dca21f56-768c-4bf3-be5e-0bf139ba80d4" providerId="ADAL" clId="{46DACDCF-3A6E-430D-AD67-5CC0B1AB3198}" dt="2024-08-01T11:05:30.688" v="3" actId="20577"/>
      <pc:docMkLst>
        <pc:docMk/>
      </pc:docMkLst>
      <pc:sldChg chg="delSp modSp">
        <pc:chgData name="Engr. Dr. Munsif Ali Jatoi  Associate Professor Biomedical Engg" userId="dca21f56-768c-4bf3-be5e-0bf139ba80d4" providerId="ADAL" clId="{46DACDCF-3A6E-430D-AD67-5CC0B1AB3198}" dt="2024-08-01T11:05:30.688" v="3" actId="20577"/>
        <pc:sldMkLst>
          <pc:docMk/>
          <pc:sldMk cId="885914483" sldId="256"/>
        </pc:sldMkLst>
        <pc:spChg chg="mod">
          <ac:chgData name="Engr. Dr. Munsif Ali Jatoi  Associate Professor Biomedical Engg" userId="dca21f56-768c-4bf3-be5e-0bf139ba80d4" providerId="ADAL" clId="{46DACDCF-3A6E-430D-AD67-5CC0B1AB3198}" dt="2024-08-01T11:05:30.688" v="3" actId="20577"/>
          <ac:spMkLst>
            <pc:docMk/>
            <pc:sldMk cId="885914483" sldId="256"/>
            <ac:spMk id="5" creationId="{00000000-0000-0000-0000-000000000000}"/>
          </ac:spMkLst>
        </pc:spChg>
        <pc:picChg chg="del">
          <ac:chgData name="Engr. Dr. Munsif Ali Jatoi  Associate Professor Biomedical Engg" userId="dca21f56-768c-4bf3-be5e-0bf139ba80d4" providerId="ADAL" clId="{46DACDCF-3A6E-430D-AD67-5CC0B1AB3198}" dt="2024-08-01T11:05:08.258" v="0" actId="478"/>
          <ac:picMkLst>
            <pc:docMk/>
            <pc:sldMk cId="885914483" sldId="256"/>
            <ac:picMk id="6"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B9E2586-1B79-6146-83CC-117677057627}" type="datetimeFigureOut">
              <a:rPr lang="en-US" smtClean="0"/>
              <a:t>8/1/2024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829F2E0-9275-8840-ABA0-81766E38184E}" type="slidenum">
              <a:rPr lang="en-US" smtClean="0"/>
              <a:t>‹#›</a:t>
            </a:fld>
            <a:endParaRPr lang="en-US"/>
          </a:p>
        </p:txBody>
      </p:sp>
    </p:spTree>
    <p:extLst>
      <p:ext uri="{BB962C8B-B14F-4D97-AF65-F5344CB8AC3E}">
        <p14:creationId xmlns:p14="http://schemas.microsoft.com/office/powerpoint/2010/main" val="12408518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151FEA-C893-C245-9B5E-230C5BA8CDDB}" type="datetimeFigureOut">
              <a:rPr lang="en-US" smtClean="0"/>
              <a:t>8/1/2024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D23F53-A4D4-534A-9EA2-0FB7CDE348CF}" type="slidenum">
              <a:rPr lang="en-US" smtClean="0"/>
              <a:t>‹#›</a:t>
            </a:fld>
            <a:endParaRPr lang="en-US"/>
          </a:p>
        </p:txBody>
      </p:sp>
    </p:spTree>
    <p:extLst>
      <p:ext uri="{BB962C8B-B14F-4D97-AF65-F5344CB8AC3E}">
        <p14:creationId xmlns:p14="http://schemas.microsoft.com/office/powerpoint/2010/main" val="10605911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D23F53-A4D4-534A-9EA2-0FB7CDE348CF}" type="slidenum">
              <a:rPr lang="en-US" smtClean="0"/>
              <a:t>1</a:t>
            </a:fld>
            <a:endParaRPr lang="en-US"/>
          </a:p>
        </p:txBody>
      </p:sp>
    </p:spTree>
    <p:extLst>
      <p:ext uri="{BB962C8B-B14F-4D97-AF65-F5344CB8AC3E}">
        <p14:creationId xmlns:p14="http://schemas.microsoft.com/office/powerpoint/2010/main" val="3066823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D23F53-A4D4-534A-9EA2-0FB7CDE348CF}" type="slidenum">
              <a:rPr lang="en-US" smtClean="0"/>
              <a:t>38</a:t>
            </a:fld>
            <a:endParaRPr lang="en-US"/>
          </a:p>
        </p:txBody>
      </p:sp>
    </p:spTree>
    <p:extLst>
      <p:ext uri="{BB962C8B-B14F-4D97-AF65-F5344CB8AC3E}">
        <p14:creationId xmlns:p14="http://schemas.microsoft.com/office/powerpoint/2010/main" val="18555825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dirty="0"/>
              <a:t>Click to edit Master title style</a:t>
            </a:r>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a:xfrm>
            <a:off x="8932558" y="5870575"/>
            <a:ext cx="1600200" cy="377825"/>
          </a:xfrm>
        </p:spPr>
        <p:txBody>
          <a:bodyPr/>
          <a:lstStyle/>
          <a:p>
            <a:fld id="{CDE669AF-38DF-4146-A46A-26E312BDF0B8}" type="datetime1">
              <a:rPr lang="en-US" smtClean="0"/>
              <a:t>8/1/2024</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dirty="0"/>
              <a:t>Click to edit Master title style</a:t>
            </a:r>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0C5533A5-713F-4F7F-8712-086C7DF975F8}" type="datetime1">
              <a:rPr lang="en-US" smtClean="0"/>
              <a:t>8/1/2024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dirty="0"/>
              <a:t>Click to edit Master title style</a:t>
            </a:r>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8AB6D20-9F83-493C-BA4B-EBB104948013}" type="datetime1">
              <a:rPr lang="en-US" smtClean="0"/>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dirty="0"/>
              <a:t>Click to edit Master title style</a:t>
            </a:r>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D833C863-F244-4615-B246-ACA548FFABE4}" type="datetime1">
              <a:rPr lang="en-US" smtClean="0"/>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dirty="0"/>
              <a:t>Click to edit Master title style</a:t>
            </a:r>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E553007-264F-4D37-9753-2E879998E413}" type="datetime1">
              <a:rPr lang="en-US" smtClean="0"/>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dirty="0"/>
              <a:t>Click to edit Master title style</a:t>
            </a:r>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dirty="0"/>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38D4486-F095-4A68-9A24-A51E5A5F7781}" type="datetime1">
              <a:rPr lang="en-US" smtClean="0"/>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dirty="0"/>
              <a:t>Click to edit Master title style</a:t>
            </a:r>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dirty="0"/>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31E6A6B0-7C5D-41C2-837A-D85EC30F37D3}" type="datetime1">
              <a:rPr lang="en-US" smtClean="0"/>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EA6D2C69-4A5F-4474-9069-CC7B2A440EC6}" type="datetime1">
              <a:rPr lang="en-US" smtClean="0"/>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en-US" dirty="0"/>
              <a:t>Click to edit Master 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3F83B815-F65D-4686-8FD1-66095024B525}" type="datetime1">
              <a:rPr lang="en-US" smtClean="0"/>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3B1D6F42-FFBD-41FB-8435-B60D3E4C35BE}" type="datetime1">
              <a:rPr lang="en-US" smtClean="0"/>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dirty="0"/>
              <a:t>Click to edit Master title style</a:t>
            </a:r>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86D292C5-9CB1-4532-8EFF-E0D6A5316E12}" type="datetime1">
              <a:rPr lang="en-US" smtClean="0"/>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F3D2F690-CBAD-43A5-B06A-1016A49AC4BB}" type="datetime1">
              <a:rPr lang="en-US" smtClean="0"/>
              <a:t>8/1/2024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238C6730-9D7D-482B-A670-3F9D3CAAE087}" type="datetime1">
              <a:rPr lang="en-US" smtClean="0"/>
              <a:t>8/1/2024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BF5D1829-8E10-4E25-9073-FE25B6C39EBF}" type="datetime1">
              <a:rPr lang="en-US" smtClean="0"/>
              <a:t>8/1/2024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76C78F44-AF0D-4148-ACF2-B3BF1C73EF84}" type="datetime1">
              <a:rPr lang="en-US" smtClean="0"/>
              <a:t>8/1/2024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dirty="0"/>
              <a:t>Click to edit Master title style</a:t>
            </a:r>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06A9C309-007F-415C-96F4-6E2992CCAC57}" type="datetime1">
              <a:rPr lang="en-US" smtClean="0"/>
              <a:t>8/1/2024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dirty="0"/>
              <a:t>Click to edit Master title style</a:t>
            </a:r>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7D3024CE-D8FD-48AA-B3AE-0932A9A37DE4}" type="datetime1">
              <a:rPr lang="en-US" smtClean="0"/>
              <a:t>8/1/2024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DE8C23B-2C93-4468-87E8-A8010C098155}" type="datetime1">
              <a:rPr lang="en-US" smtClean="0"/>
              <a:t>8/1/2024</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Lst>
  <p:hf hdr="0" ftr="0" dt="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en.wikipedia.org/w/index.php?title=AnthroTronix,_Inc&amp;action=edit&amp;redlink=1" TargetMode="External"/><Relationship Id="rId2" Type="http://schemas.openxmlformats.org/officeDocument/2006/relationships/hyperlink" Target="https://en.wikipedia.org/wiki/Telerehabilitation" TargetMode="Externa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hyperlink" Target="https://en.wikipedia.org/wiki/Assistive_technology"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801803" y="602054"/>
            <a:ext cx="9129486" cy="2421464"/>
          </a:xfrm>
        </p:spPr>
        <p:txBody>
          <a:bodyPr/>
          <a:lstStyle/>
          <a:p>
            <a:pPr algn="ctr"/>
            <a:r>
              <a:rPr lang="en-US" b="1" dirty="0">
                <a:latin typeface="Algerian" panose="04020705040A02060702" pitchFamily="82" charset="0"/>
              </a:rPr>
              <a:t>Robotics in Healthcare applications </a:t>
            </a:r>
          </a:p>
        </p:txBody>
      </p:sp>
      <p:pic>
        <p:nvPicPr>
          <p:cNvPr id="4" name="Picture 3"/>
          <p:cNvPicPr>
            <a:picLocks noChangeAspect="1"/>
          </p:cNvPicPr>
          <p:nvPr/>
        </p:nvPicPr>
        <p:blipFill rotWithShape="1">
          <a:blip r:embed="rId3"/>
          <a:srcRect l="53432" t="20555" r="13805" b="13776"/>
          <a:stretch/>
        </p:blipFill>
        <p:spPr>
          <a:xfrm>
            <a:off x="9525000" y="3023518"/>
            <a:ext cx="2656114" cy="3843598"/>
          </a:xfrm>
          <a:prstGeom prst="rect">
            <a:avLst/>
          </a:prstGeom>
          <a:ln>
            <a:solidFill>
              <a:srgbClr val="FFFFFF"/>
            </a:solidFill>
          </a:ln>
        </p:spPr>
      </p:pic>
      <p:sp>
        <p:nvSpPr>
          <p:cNvPr id="5" name="Title 2"/>
          <p:cNvSpPr txBox="1">
            <a:spLocks/>
          </p:cNvSpPr>
          <p:nvPr/>
        </p:nvSpPr>
        <p:spPr>
          <a:xfrm>
            <a:off x="1661946" y="4114800"/>
            <a:ext cx="7197726" cy="2421464"/>
          </a:xfrm>
          <a:prstGeom prst="rect">
            <a:avLst/>
          </a:prstGeom>
          <a:effectLst/>
        </p:spPr>
        <p:txBody>
          <a:bodyPr vert="horz" lIns="91440" tIns="45720" rIns="91440" bIns="45720" rtlCol="0" anchor="b">
            <a:normAutofit lnSpcReduction="10000"/>
          </a:bodyPr>
          <a:lstStyle>
            <a:lvl1pPr algn="r" defTabSz="457200" rtl="0" eaLnBrk="1" latinLnBrk="0" hangingPunct="1">
              <a:spcBef>
                <a:spcPct val="0"/>
              </a:spcBef>
              <a:buNone/>
              <a:defRPr sz="48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5200" b="1" cap="none" dirty="0">
                <a:solidFill>
                  <a:schemeClr val="accent4">
                    <a:lumMod val="40000"/>
                    <a:lumOff val="60000"/>
                  </a:schemeClr>
                </a:solidFill>
                <a:latin typeface="Viner Hand ITC" panose="03070502030502020203" pitchFamily="66" charset="0"/>
              </a:rPr>
              <a:t>Engr. Dr. Munsif Ali Jatoi</a:t>
            </a:r>
          </a:p>
          <a:p>
            <a:pPr algn="ctr"/>
            <a:r>
              <a:rPr lang="en-US" sz="5200" b="1" cap="none" dirty="0">
                <a:solidFill>
                  <a:schemeClr val="accent4">
                    <a:lumMod val="40000"/>
                    <a:lumOff val="60000"/>
                  </a:schemeClr>
                </a:solidFill>
                <a:latin typeface="Viner Hand ITC" panose="03070502030502020203" pitchFamily="66" charset="0"/>
              </a:rPr>
              <a:t>Associate Professor</a:t>
            </a:r>
          </a:p>
        </p:txBody>
      </p:sp>
      <p:sp>
        <p:nvSpPr>
          <p:cNvPr id="7" name="TextBox 6"/>
          <p:cNvSpPr txBox="1"/>
          <p:nvPr/>
        </p:nvSpPr>
        <p:spPr>
          <a:xfrm>
            <a:off x="11582400" y="6248400"/>
            <a:ext cx="457200" cy="381000"/>
          </a:xfrm>
          <a:prstGeom prst="rect">
            <a:avLst/>
          </a:prstGeom>
          <a:solidFill>
            <a:schemeClr val="tx1"/>
          </a:solidFill>
        </p:spPr>
        <p:txBody>
          <a:bodyPr wrap="square" rtlCol="0">
            <a:spAutoFit/>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1</a:t>
            </a:fld>
            <a:endParaRPr lang="en-US" dirty="0"/>
          </a:p>
        </p:txBody>
      </p:sp>
    </p:spTree>
    <p:extLst>
      <p:ext uri="{BB962C8B-B14F-4D97-AF65-F5344CB8AC3E}">
        <p14:creationId xmlns:p14="http://schemas.microsoft.com/office/powerpoint/2010/main" val="8859144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Applications OF Robotics    </a:t>
            </a:r>
          </a:p>
        </p:txBody>
      </p:sp>
      <p:sp>
        <p:nvSpPr>
          <p:cNvPr id="7" name="Title 1"/>
          <p:cNvSpPr txBox="1">
            <a:spLocks/>
          </p:cNvSpPr>
          <p:nvPr/>
        </p:nvSpPr>
        <p:spPr>
          <a:xfrm>
            <a:off x="1752600" y="3505200"/>
            <a:ext cx="11277600"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742950" indent="-742950" algn="just">
              <a:buFont typeface="+mj-lt"/>
              <a:buAutoNum type="arabicPeriod"/>
            </a:pPr>
            <a:r>
              <a:rPr lang="en-US" sz="4400" cap="none" dirty="0">
                <a:latin typeface="Times New Roman" panose="02020603050405020304" pitchFamily="18" charset="0"/>
                <a:cs typeface="Times New Roman" panose="02020603050405020304" pitchFamily="18" charset="0"/>
              </a:rPr>
              <a:t>Industry </a:t>
            </a:r>
          </a:p>
          <a:p>
            <a:pPr marL="742950" indent="-742950" algn="just">
              <a:buFont typeface="+mj-lt"/>
              <a:buAutoNum type="arabicPeriod" startAt="2"/>
            </a:pPr>
            <a:r>
              <a:rPr lang="en-US" sz="4400" cap="none" dirty="0">
                <a:latin typeface="Times New Roman" panose="02020603050405020304" pitchFamily="18" charset="0"/>
                <a:cs typeface="Times New Roman" panose="02020603050405020304" pitchFamily="18" charset="0"/>
              </a:rPr>
              <a:t>Medical   </a:t>
            </a:r>
          </a:p>
          <a:p>
            <a:pPr marL="742950" indent="-742950" algn="just">
              <a:buFont typeface="+mj-lt"/>
              <a:buAutoNum type="arabicPeriod" startAt="2"/>
            </a:pPr>
            <a:r>
              <a:rPr lang="en-US" sz="4400" cap="none" dirty="0">
                <a:latin typeface="Times New Roman" panose="02020603050405020304" pitchFamily="18" charset="0"/>
                <a:cs typeface="Times New Roman" panose="02020603050405020304" pitchFamily="18" charset="0"/>
              </a:rPr>
              <a:t>Mining   </a:t>
            </a:r>
          </a:p>
          <a:p>
            <a:pPr marL="742950" indent="-742950" algn="just">
              <a:buAutoNum type="arabicPeriod" startAt="4"/>
            </a:pPr>
            <a:r>
              <a:rPr lang="en-US" sz="4400" cap="none" dirty="0">
                <a:latin typeface="Times New Roman" panose="02020603050405020304" pitchFamily="18" charset="0"/>
                <a:cs typeface="Times New Roman" panose="02020603050405020304" pitchFamily="18" charset="0"/>
              </a:rPr>
              <a:t>Space </a:t>
            </a:r>
          </a:p>
          <a:p>
            <a:pPr marL="742950" indent="-742950" algn="just">
              <a:buAutoNum type="arabicPeriod" startAt="4"/>
            </a:pPr>
            <a:r>
              <a:rPr lang="en-US" sz="4400" cap="none" dirty="0">
                <a:latin typeface="Times New Roman" panose="02020603050405020304" pitchFamily="18" charset="0"/>
                <a:cs typeface="Times New Roman" panose="02020603050405020304" pitchFamily="18" charset="0"/>
              </a:rPr>
              <a:t>Underwater  </a:t>
            </a:r>
          </a:p>
          <a:p>
            <a:pPr marL="742950" indent="-742950" algn="just">
              <a:buAutoNum type="arabicPeriod" startAt="4"/>
            </a:pPr>
            <a:r>
              <a:rPr lang="en-US" sz="4400" cap="none" dirty="0">
                <a:latin typeface="Times New Roman" panose="02020603050405020304" pitchFamily="18" charset="0"/>
                <a:cs typeface="Times New Roman" panose="02020603050405020304" pitchFamily="18" charset="0"/>
              </a:rPr>
              <a:t>Defence</a:t>
            </a:r>
          </a:p>
          <a:p>
            <a:pPr marL="742950" indent="-742950" algn="just">
              <a:buAutoNum type="arabicPeriod" startAt="4"/>
            </a:pPr>
            <a:endParaRPr lang="en-US" sz="4400" dirty="0">
              <a:latin typeface="Times New Roman" panose="02020603050405020304" pitchFamily="18" charset="0"/>
              <a:cs typeface="Times New Roman" panose="02020603050405020304" pitchFamily="18" charset="0"/>
            </a:endParaRPr>
          </a:p>
        </p:txBody>
      </p:sp>
      <p:pic>
        <p:nvPicPr>
          <p:cNvPr id="7170" name="Picture 2" descr="These Underwater Robots Offer a New Way to Sample Microbes From the Ocean |  Innovation | Smithsonian Magazine"/>
          <p:cNvPicPr>
            <a:picLocks noChangeAspect="1" noChangeArrowheads="1"/>
          </p:cNvPicPr>
          <p:nvPr/>
        </p:nvPicPr>
        <p:blipFill rotWithShape="1">
          <a:blip r:embed="rId2">
            <a:extLst>
              <a:ext uri="{28A0092B-C50C-407E-A947-70E740481C1C}">
                <a14:useLocalDpi xmlns:a14="http://schemas.microsoft.com/office/drawing/2010/main" val="0"/>
              </a:ext>
            </a:extLst>
          </a:blip>
          <a:srcRect l="31224" t="19097" r="13151" b="16458"/>
          <a:stretch/>
        </p:blipFill>
        <p:spPr bwMode="auto">
          <a:xfrm>
            <a:off x="8492319" y="3657600"/>
            <a:ext cx="3733800" cy="32004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ow Mining Robots are Transforming a Human Labor Intensive Industry?"/>
          <p:cNvPicPr>
            <a:picLocks noChangeAspect="1" noChangeArrowheads="1"/>
          </p:cNvPicPr>
          <p:nvPr/>
        </p:nvPicPr>
        <p:blipFill rotWithShape="1">
          <a:blip r:embed="rId3">
            <a:extLst>
              <a:ext uri="{28A0092B-C50C-407E-A947-70E740481C1C}">
                <a14:useLocalDpi xmlns:a14="http://schemas.microsoft.com/office/drawing/2010/main" val="0"/>
              </a:ext>
            </a:extLst>
          </a:blip>
          <a:srcRect l="35958" t="23858"/>
          <a:stretch/>
        </p:blipFill>
        <p:spPr bwMode="auto">
          <a:xfrm>
            <a:off x="8492319" y="0"/>
            <a:ext cx="3751997" cy="36576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1201400" y="304800"/>
            <a:ext cx="685800" cy="707886"/>
          </a:xfrm>
          <a:prstGeom prst="rect">
            <a:avLst/>
          </a:prstGeom>
          <a:noFill/>
        </p:spPr>
        <p:txBody>
          <a:bodyPr wrap="square" rtlCol="0">
            <a:spAutoFit/>
          </a:bodyPr>
          <a:lstStyle/>
          <a:p>
            <a:r>
              <a:rPr lang="en-US" sz="4000" b="1" dirty="0">
                <a:latin typeface="Sitka Banner" panose="02000505000000020004" pitchFamily="2" charset="0"/>
              </a:rPr>
              <a:t>10</a:t>
            </a:r>
          </a:p>
        </p:txBody>
      </p:sp>
    </p:spTree>
    <p:extLst>
      <p:ext uri="{BB962C8B-B14F-4D97-AF65-F5344CB8AC3E}">
        <p14:creationId xmlns:p14="http://schemas.microsoft.com/office/powerpoint/2010/main" val="41818526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Applications OF Robotics    </a:t>
            </a:r>
          </a:p>
        </p:txBody>
      </p:sp>
      <p:sp>
        <p:nvSpPr>
          <p:cNvPr id="7" name="Title 1"/>
          <p:cNvSpPr txBox="1">
            <a:spLocks/>
          </p:cNvSpPr>
          <p:nvPr/>
        </p:nvSpPr>
        <p:spPr>
          <a:xfrm>
            <a:off x="1752600" y="3505200"/>
            <a:ext cx="11277600"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742950" indent="-742950" algn="just">
              <a:buFont typeface="+mj-lt"/>
              <a:buAutoNum type="arabicPeriod" startAt="7"/>
            </a:pPr>
            <a:r>
              <a:rPr lang="en-US" sz="4400" cap="none" dirty="0">
                <a:latin typeface="Times New Roman" panose="02020603050405020304" pitchFamily="18" charset="0"/>
                <a:cs typeface="Times New Roman" panose="02020603050405020304" pitchFamily="18" charset="0"/>
              </a:rPr>
              <a:t>Security</a:t>
            </a:r>
          </a:p>
          <a:p>
            <a:pPr marL="742950" indent="-742950" algn="just">
              <a:buFont typeface="+mj-lt"/>
              <a:buAutoNum type="arabicPeriod" startAt="7"/>
            </a:pPr>
            <a:r>
              <a:rPr lang="en-US" sz="4400" cap="none" dirty="0">
                <a:latin typeface="Times New Roman" panose="02020603050405020304" pitchFamily="18" charset="0"/>
                <a:cs typeface="Times New Roman" panose="02020603050405020304" pitchFamily="18" charset="0"/>
              </a:rPr>
              <a:t>Domestic</a:t>
            </a:r>
          </a:p>
          <a:p>
            <a:pPr marL="742950" indent="-742950" algn="just">
              <a:buFont typeface="+mj-lt"/>
              <a:buAutoNum type="arabicPeriod" startAt="7"/>
            </a:pPr>
            <a:r>
              <a:rPr lang="en-US" sz="4400" cap="none" dirty="0">
                <a:latin typeface="Times New Roman" panose="02020603050405020304" pitchFamily="18" charset="0"/>
                <a:cs typeface="Times New Roman" panose="02020603050405020304" pitchFamily="18" charset="0"/>
              </a:rPr>
              <a:t>Entertainment </a:t>
            </a:r>
          </a:p>
          <a:p>
            <a:pPr marL="742950" indent="-742950" algn="just">
              <a:buFont typeface="+mj-lt"/>
              <a:buAutoNum type="arabicPeriod" startAt="7"/>
            </a:pPr>
            <a:r>
              <a:rPr lang="en-US" sz="4400" cap="none" dirty="0">
                <a:latin typeface="Times New Roman" panose="02020603050405020304" pitchFamily="18" charset="0"/>
                <a:cs typeface="Times New Roman" panose="02020603050405020304" pitchFamily="18" charset="0"/>
              </a:rPr>
              <a:t>…  </a:t>
            </a:r>
          </a:p>
          <a:p>
            <a:pPr algn="just"/>
            <a:endParaRPr lang="en-US" sz="4400" cap="none" dirty="0">
              <a:latin typeface="Times New Roman" panose="02020603050405020304" pitchFamily="18" charset="0"/>
              <a:cs typeface="Times New Roman" panose="02020603050405020304" pitchFamily="18" charset="0"/>
            </a:endParaRPr>
          </a:p>
          <a:p>
            <a:pPr marL="742950" indent="-742950" algn="just">
              <a:buAutoNum type="arabicPeriod" startAt="4"/>
            </a:pPr>
            <a:endParaRPr lang="en-US" sz="4400" dirty="0">
              <a:latin typeface="Times New Roman" panose="02020603050405020304" pitchFamily="18" charset="0"/>
              <a:cs typeface="Times New Roman" panose="02020603050405020304" pitchFamily="18" charset="0"/>
            </a:endParaRPr>
          </a:p>
        </p:txBody>
      </p:sp>
      <p:pic>
        <p:nvPicPr>
          <p:cNvPr id="6146" name="Picture 2" descr="The best ever space robots of the past, present and future"/>
          <p:cNvPicPr>
            <a:picLocks noChangeAspect="1" noChangeArrowheads="1"/>
          </p:cNvPicPr>
          <p:nvPr/>
        </p:nvPicPr>
        <p:blipFill rotWithShape="1">
          <a:blip r:embed="rId2">
            <a:extLst>
              <a:ext uri="{28A0092B-C50C-407E-A947-70E740481C1C}">
                <a14:useLocalDpi xmlns:a14="http://schemas.microsoft.com/office/drawing/2010/main" val="0"/>
              </a:ext>
            </a:extLst>
          </a:blip>
          <a:srcRect l="14666" t="-12500" r="-693" b="12500"/>
          <a:stretch/>
        </p:blipFill>
        <p:spPr bwMode="auto">
          <a:xfrm>
            <a:off x="7700748" y="-990600"/>
            <a:ext cx="4495801" cy="773430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1201400" y="304800"/>
            <a:ext cx="685800" cy="830997"/>
          </a:xfrm>
          <a:prstGeom prst="rect">
            <a:avLst/>
          </a:prstGeom>
          <a:noFill/>
        </p:spPr>
        <p:txBody>
          <a:bodyPr wrap="square" rtlCol="0">
            <a:spAutoFit/>
          </a:bodyPr>
          <a:lstStyle/>
          <a:p>
            <a:r>
              <a:rPr lang="en-US" sz="4800" b="1" dirty="0">
                <a:latin typeface="Sitka Banner" panose="02000505000000020004" pitchFamily="2" charset="0"/>
              </a:rPr>
              <a:t>11</a:t>
            </a:r>
          </a:p>
        </p:txBody>
      </p:sp>
    </p:spTree>
    <p:extLst>
      <p:ext uri="{BB962C8B-B14F-4D97-AF65-F5344CB8AC3E}">
        <p14:creationId xmlns:p14="http://schemas.microsoft.com/office/powerpoint/2010/main" val="32809441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Installation statistics    </a:t>
            </a:r>
          </a:p>
        </p:txBody>
      </p:sp>
      <p:sp>
        <p:nvSpPr>
          <p:cNvPr id="7" name="Title 1"/>
          <p:cNvSpPr txBox="1">
            <a:spLocks/>
          </p:cNvSpPr>
          <p:nvPr/>
        </p:nvSpPr>
        <p:spPr>
          <a:xfrm>
            <a:off x="1752600" y="3505200"/>
            <a:ext cx="11277600"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endParaRPr lang="en-US" sz="4400" cap="none" dirty="0">
              <a:latin typeface="Times New Roman" panose="02020603050405020304" pitchFamily="18" charset="0"/>
              <a:cs typeface="Times New Roman" panose="02020603050405020304" pitchFamily="18" charset="0"/>
            </a:endParaRPr>
          </a:p>
          <a:p>
            <a:pPr algn="just"/>
            <a:endParaRPr lang="en-US" sz="4400" cap="none" dirty="0">
              <a:latin typeface="Times New Roman" panose="02020603050405020304" pitchFamily="18" charset="0"/>
              <a:cs typeface="Times New Roman" panose="02020603050405020304" pitchFamily="18" charset="0"/>
            </a:endParaRPr>
          </a:p>
          <a:p>
            <a:pPr marL="742950" indent="-742950" algn="just">
              <a:buAutoNum type="arabicPeriod" startAt="4"/>
            </a:pPr>
            <a:endParaRPr lang="en-US" sz="44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rotWithShape="1">
          <a:blip r:embed="rId2"/>
          <a:srcRect l="8419" t="45833" r="37116" b="10416"/>
          <a:stretch/>
        </p:blipFill>
        <p:spPr>
          <a:xfrm>
            <a:off x="533400" y="1905000"/>
            <a:ext cx="10668000" cy="4343400"/>
          </a:xfrm>
          <a:prstGeom prst="rect">
            <a:avLst/>
          </a:prstGeom>
        </p:spPr>
      </p:pic>
      <p:sp>
        <p:nvSpPr>
          <p:cNvPr id="3" name="TextBox 2"/>
          <p:cNvSpPr txBox="1"/>
          <p:nvPr/>
        </p:nvSpPr>
        <p:spPr>
          <a:xfrm>
            <a:off x="7567684" y="6494817"/>
            <a:ext cx="3962400" cy="369332"/>
          </a:xfrm>
          <a:prstGeom prst="rect">
            <a:avLst/>
          </a:prstGeom>
          <a:noFill/>
        </p:spPr>
        <p:txBody>
          <a:bodyPr wrap="square" rtlCol="0">
            <a:spAutoFit/>
          </a:bodyPr>
          <a:lstStyle/>
          <a:p>
            <a:r>
              <a:rPr lang="en-US" b="1" dirty="0"/>
              <a:t>Source: www.ifr.org</a:t>
            </a:r>
          </a:p>
        </p:txBody>
      </p:sp>
      <p:sp>
        <p:nvSpPr>
          <p:cNvPr id="8" name="Slide Number Placeholder 7"/>
          <p:cNvSpPr>
            <a:spLocks noGrp="1"/>
          </p:cNvSpPr>
          <p:nvPr>
            <p:ph type="sldNum" sz="quarter" idx="12"/>
          </p:nvPr>
        </p:nvSpPr>
        <p:spPr/>
        <p:txBody>
          <a:bodyPr/>
          <a:lstStyle/>
          <a:p>
            <a:fld id="{D57F1E4F-1CFF-5643-939E-217C01CDF565}" type="slidenum">
              <a:rPr lang="en-US" smtClean="0"/>
              <a:pPr/>
              <a:t>12</a:t>
            </a:fld>
            <a:endParaRPr lang="en-US" dirty="0"/>
          </a:p>
        </p:txBody>
      </p:sp>
      <p:sp>
        <p:nvSpPr>
          <p:cNvPr id="9" name="TextBox 8"/>
          <p:cNvSpPr txBox="1"/>
          <p:nvPr/>
        </p:nvSpPr>
        <p:spPr>
          <a:xfrm>
            <a:off x="11201400" y="304800"/>
            <a:ext cx="685800" cy="769441"/>
          </a:xfrm>
          <a:prstGeom prst="rect">
            <a:avLst/>
          </a:prstGeom>
          <a:noFill/>
        </p:spPr>
        <p:txBody>
          <a:bodyPr wrap="square" rtlCol="0">
            <a:spAutoFit/>
          </a:bodyPr>
          <a:lstStyle/>
          <a:p>
            <a:r>
              <a:rPr lang="en-US" sz="4400" b="1" dirty="0">
                <a:latin typeface="Sitka Banner" panose="02000505000000020004" pitchFamily="2" charset="0"/>
              </a:rPr>
              <a:t>12</a:t>
            </a:r>
          </a:p>
        </p:txBody>
      </p:sp>
    </p:spTree>
    <p:extLst>
      <p:ext uri="{BB962C8B-B14F-4D97-AF65-F5344CB8AC3E}">
        <p14:creationId xmlns:p14="http://schemas.microsoft.com/office/powerpoint/2010/main" val="2712182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Healthcare robots   </a:t>
            </a:r>
          </a:p>
        </p:txBody>
      </p:sp>
      <p:sp>
        <p:nvSpPr>
          <p:cNvPr id="7" name="Title 1"/>
          <p:cNvSpPr txBox="1">
            <a:spLocks/>
          </p:cNvSpPr>
          <p:nvPr/>
        </p:nvSpPr>
        <p:spPr>
          <a:xfrm>
            <a:off x="228600" y="3510061"/>
            <a:ext cx="8077200"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The healthcare robotics is the major sub-discipline of robotics where the robotics is applied for healthcare purposes. </a:t>
            </a:r>
          </a:p>
          <a:p>
            <a:pPr algn="just"/>
            <a:endParaRPr lang="en-US" cap="none" dirty="0">
              <a:latin typeface="Times New Roman" panose="02020603050405020304" pitchFamily="18" charset="0"/>
              <a:cs typeface="Times New Roman" panose="02020603050405020304" pitchFamily="18" charset="0"/>
            </a:endParaRPr>
          </a:p>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The major healthcare application of robotics is for surgical purposes.  </a:t>
            </a:r>
            <a:endParaRPr lang="en-US" dirty="0">
              <a:latin typeface="Times New Roman" panose="02020603050405020304" pitchFamily="18" charset="0"/>
              <a:cs typeface="Times New Roman" panose="02020603050405020304" pitchFamily="18" charset="0"/>
            </a:endParaRPr>
          </a:p>
        </p:txBody>
      </p:sp>
      <p:pic>
        <p:nvPicPr>
          <p:cNvPr id="3" name="Picture 2" descr="What are the main types of robots used in healthca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5800" y="1693886"/>
            <a:ext cx="3886200" cy="51720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1201400" y="304800"/>
            <a:ext cx="685800" cy="769441"/>
          </a:xfrm>
          <a:prstGeom prst="rect">
            <a:avLst/>
          </a:prstGeom>
          <a:noFill/>
        </p:spPr>
        <p:txBody>
          <a:bodyPr wrap="square" rtlCol="0">
            <a:spAutoFit/>
          </a:bodyPr>
          <a:lstStyle/>
          <a:p>
            <a:r>
              <a:rPr lang="en-US" sz="4400" b="1" dirty="0">
                <a:latin typeface="Sitka Banner" panose="02000505000000020004" pitchFamily="2" charset="0"/>
              </a:rPr>
              <a:t>13</a:t>
            </a:r>
          </a:p>
        </p:txBody>
      </p:sp>
    </p:spTree>
    <p:extLst>
      <p:ext uri="{BB962C8B-B14F-4D97-AF65-F5344CB8AC3E}">
        <p14:creationId xmlns:p14="http://schemas.microsoft.com/office/powerpoint/2010/main" val="4189003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Healthcare robots   </a:t>
            </a:r>
          </a:p>
        </p:txBody>
      </p:sp>
      <p:sp>
        <p:nvSpPr>
          <p:cNvPr id="5" name="Rectangle 4"/>
          <p:cNvSpPr/>
          <p:nvPr/>
        </p:nvSpPr>
        <p:spPr>
          <a:xfrm>
            <a:off x="533400" y="1762732"/>
            <a:ext cx="7391400" cy="4524315"/>
          </a:xfrm>
          <a:prstGeom prst="rect">
            <a:avLst/>
          </a:prstGeom>
        </p:spPr>
        <p:txBody>
          <a:bodyPr wrap="square">
            <a:spAutoFit/>
          </a:bodyPr>
          <a:lstStyle/>
          <a:p>
            <a:r>
              <a:rPr lang="en-US" sz="3600" dirty="0">
                <a:solidFill>
                  <a:schemeClr val="accent2">
                    <a:lumMod val="20000"/>
                    <a:lumOff val="80000"/>
                  </a:schemeClr>
                </a:solidFill>
                <a:latin typeface="Times New Roman" panose="02020603050405020304" pitchFamily="18" charset="0"/>
                <a:cs typeface="Times New Roman" panose="02020603050405020304" pitchFamily="18" charset="0"/>
              </a:rPr>
              <a:t>Medical Robots are defined as a system capable of doing </a:t>
            </a:r>
            <a:r>
              <a:rPr lang="en-US" sz="3600" dirty="0" err="1">
                <a:solidFill>
                  <a:schemeClr val="accent2">
                    <a:lumMod val="20000"/>
                    <a:lumOff val="80000"/>
                  </a:schemeClr>
                </a:solidFill>
                <a:latin typeface="Times New Roman" panose="02020603050405020304" pitchFamily="18" charset="0"/>
                <a:cs typeface="Times New Roman" panose="02020603050405020304" pitchFamily="18" charset="0"/>
              </a:rPr>
              <a:t>Biomechatronics</a:t>
            </a:r>
            <a:r>
              <a:rPr lang="en-US" sz="3600" dirty="0">
                <a:solidFill>
                  <a:schemeClr val="accent2">
                    <a:lumMod val="20000"/>
                    <a:lumOff val="80000"/>
                  </a:schemeClr>
                </a:solidFill>
                <a:latin typeface="Times New Roman" panose="02020603050405020304" pitchFamily="18" charset="0"/>
                <a:cs typeface="Times New Roman" panose="02020603050405020304" pitchFamily="18" charset="0"/>
              </a:rPr>
              <a:t> actions based on the analysis of signals sensors to provide healthcare including medical diagnosis confirmation, to deliver treatments, to support rehabilitation, to support patients in preventions programs etc.</a:t>
            </a:r>
            <a:endParaRPr lang="en-US" sz="3600" dirty="0"/>
          </a:p>
        </p:txBody>
      </p:sp>
      <p:pic>
        <p:nvPicPr>
          <p:cNvPr id="3074" name="Picture 2" descr="Leading medical robots used in healthcare: GlobalData - Express Healthca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2400" y="1524000"/>
            <a:ext cx="4419600" cy="533400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D57F1E4F-1CFF-5643-939E-217C01CDF565}" type="slidenum">
              <a:rPr lang="en-US" smtClean="0"/>
              <a:pPr/>
              <a:t>14</a:t>
            </a:fld>
            <a:endParaRPr lang="en-US" dirty="0"/>
          </a:p>
        </p:txBody>
      </p:sp>
      <p:sp>
        <p:nvSpPr>
          <p:cNvPr id="8" name="TextBox 7"/>
          <p:cNvSpPr txBox="1"/>
          <p:nvPr/>
        </p:nvSpPr>
        <p:spPr>
          <a:xfrm>
            <a:off x="11201400" y="304800"/>
            <a:ext cx="685800" cy="769441"/>
          </a:xfrm>
          <a:prstGeom prst="rect">
            <a:avLst/>
          </a:prstGeom>
          <a:noFill/>
        </p:spPr>
        <p:txBody>
          <a:bodyPr wrap="square" rtlCol="0">
            <a:spAutoFit/>
          </a:bodyPr>
          <a:lstStyle/>
          <a:p>
            <a:r>
              <a:rPr lang="en-US" sz="4400" b="1" dirty="0">
                <a:latin typeface="Sitka Banner" panose="02000505000000020004" pitchFamily="2" charset="0"/>
              </a:rPr>
              <a:t>14</a:t>
            </a:r>
          </a:p>
        </p:txBody>
      </p:sp>
    </p:spTree>
    <p:extLst>
      <p:ext uri="{BB962C8B-B14F-4D97-AF65-F5344CB8AC3E}">
        <p14:creationId xmlns:p14="http://schemas.microsoft.com/office/powerpoint/2010/main" val="31438910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Healthcare robots   </a:t>
            </a:r>
          </a:p>
        </p:txBody>
      </p:sp>
      <p:sp>
        <p:nvSpPr>
          <p:cNvPr id="7" name="Title 1"/>
          <p:cNvSpPr txBox="1">
            <a:spLocks/>
          </p:cNvSpPr>
          <p:nvPr/>
        </p:nvSpPr>
        <p:spPr>
          <a:xfrm>
            <a:off x="214952" y="3539943"/>
            <a:ext cx="9310048"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The medical robots are robotic machines utilized in healthcare applications. </a:t>
            </a:r>
          </a:p>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They help to provide assistance for diagnoses and intervention for various diseases. </a:t>
            </a:r>
          </a:p>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The medical robot is not suppose to replace the human surgeon rather assist him/her with novel tools.  </a:t>
            </a:r>
            <a:endParaRPr lang="en-US" dirty="0">
              <a:latin typeface="Times New Roman" panose="02020603050405020304" pitchFamily="18" charset="0"/>
              <a:cs typeface="Times New Roman" panose="02020603050405020304" pitchFamily="18" charset="0"/>
            </a:endParaRPr>
          </a:p>
        </p:txBody>
      </p:sp>
      <p:sp>
        <p:nvSpPr>
          <p:cNvPr id="8" name="TextBox 7"/>
          <p:cNvSpPr txBox="1"/>
          <p:nvPr/>
        </p:nvSpPr>
        <p:spPr>
          <a:xfrm>
            <a:off x="11201400" y="304800"/>
            <a:ext cx="685800" cy="769441"/>
          </a:xfrm>
          <a:prstGeom prst="rect">
            <a:avLst/>
          </a:prstGeom>
          <a:noFill/>
        </p:spPr>
        <p:txBody>
          <a:bodyPr wrap="square" rtlCol="0">
            <a:spAutoFit/>
          </a:bodyPr>
          <a:lstStyle/>
          <a:p>
            <a:r>
              <a:rPr lang="en-US" sz="4400" b="1" dirty="0">
                <a:latin typeface="Sitka Banner" panose="02000505000000020004" pitchFamily="2" charset="0"/>
              </a:rPr>
              <a:t>15</a:t>
            </a:r>
          </a:p>
        </p:txBody>
      </p:sp>
    </p:spTree>
    <p:extLst>
      <p:ext uri="{BB962C8B-B14F-4D97-AF65-F5344CB8AC3E}">
        <p14:creationId xmlns:p14="http://schemas.microsoft.com/office/powerpoint/2010/main" val="3849075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Healthcare robots   </a:t>
            </a:r>
          </a:p>
        </p:txBody>
      </p:sp>
      <p:pic>
        <p:nvPicPr>
          <p:cNvPr id="4" name="Picture 2" descr="Photo of surgical rob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2" y="1905000"/>
            <a:ext cx="10131424" cy="445346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1201400" y="304800"/>
            <a:ext cx="685800" cy="769441"/>
          </a:xfrm>
          <a:prstGeom prst="rect">
            <a:avLst/>
          </a:prstGeom>
          <a:noFill/>
        </p:spPr>
        <p:txBody>
          <a:bodyPr wrap="square" rtlCol="0">
            <a:spAutoFit/>
          </a:bodyPr>
          <a:lstStyle/>
          <a:p>
            <a:r>
              <a:rPr lang="en-US" sz="4400" b="1" dirty="0">
                <a:latin typeface="Sitka Banner" panose="02000505000000020004" pitchFamily="2" charset="0"/>
              </a:rPr>
              <a:t>16</a:t>
            </a:r>
          </a:p>
        </p:txBody>
      </p:sp>
    </p:spTree>
    <p:extLst>
      <p:ext uri="{BB962C8B-B14F-4D97-AF65-F5344CB8AC3E}">
        <p14:creationId xmlns:p14="http://schemas.microsoft.com/office/powerpoint/2010/main" val="39226483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Healthcare robots: History  </a:t>
            </a:r>
          </a:p>
        </p:txBody>
      </p:sp>
      <p:sp>
        <p:nvSpPr>
          <p:cNvPr id="7" name="Title 1"/>
          <p:cNvSpPr txBox="1">
            <a:spLocks/>
          </p:cNvSpPr>
          <p:nvPr/>
        </p:nvSpPr>
        <p:spPr>
          <a:xfrm>
            <a:off x="214952" y="3539943"/>
            <a:ext cx="9919648"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The medical robots have developed their ways since last three decades and now it is used in variety of medical applications. </a:t>
            </a:r>
          </a:p>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In the late 1980s, the first commercial surgical robots were built (</a:t>
            </a:r>
            <a:r>
              <a:rPr lang="en-US" cap="none" dirty="0" err="1">
                <a:latin typeface="Times New Roman" panose="02020603050405020304" pitchFamily="18" charset="0"/>
                <a:cs typeface="Times New Roman" panose="02020603050405020304" pitchFamily="18" charset="0"/>
              </a:rPr>
              <a:t>Hockstein</a:t>
            </a:r>
            <a:r>
              <a:rPr lang="en-US" cap="none" dirty="0">
                <a:latin typeface="Times New Roman" panose="02020603050405020304" pitchFamily="18" charset="0"/>
                <a:cs typeface="Times New Roman" panose="02020603050405020304" pitchFamily="18" charset="0"/>
              </a:rPr>
              <a:t> et al., 2007). </a:t>
            </a:r>
          </a:p>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The first commercial myoelectric prostheses were being used in rehabilitation centers around the word (</a:t>
            </a:r>
            <a:r>
              <a:rPr lang="en-US" cap="none" dirty="0" err="1">
                <a:latin typeface="Times New Roman" panose="02020603050405020304" pitchFamily="18" charset="0"/>
                <a:cs typeface="Times New Roman" panose="02020603050405020304" pitchFamily="18" charset="0"/>
              </a:rPr>
              <a:t>Zuo</a:t>
            </a:r>
            <a:r>
              <a:rPr lang="en-US" cap="none" dirty="0">
                <a:latin typeface="Times New Roman" panose="02020603050405020304" pitchFamily="18" charset="0"/>
                <a:cs typeface="Times New Roman" panose="02020603050405020304" pitchFamily="18" charset="0"/>
              </a:rPr>
              <a:t> and Olson, 2014). </a:t>
            </a:r>
          </a:p>
        </p:txBody>
      </p:sp>
      <p:sp>
        <p:nvSpPr>
          <p:cNvPr id="8" name="TextBox 7"/>
          <p:cNvSpPr txBox="1"/>
          <p:nvPr/>
        </p:nvSpPr>
        <p:spPr>
          <a:xfrm>
            <a:off x="11201400" y="304800"/>
            <a:ext cx="685800" cy="769441"/>
          </a:xfrm>
          <a:prstGeom prst="rect">
            <a:avLst/>
          </a:prstGeom>
          <a:noFill/>
        </p:spPr>
        <p:txBody>
          <a:bodyPr wrap="square" rtlCol="0">
            <a:spAutoFit/>
          </a:bodyPr>
          <a:lstStyle/>
          <a:p>
            <a:r>
              <a:rPr lang="en-US" sz="4400" b="1" dirty="0">
                <a:latin typeface="Sitka Banner" panose="02000505000000020004" pitchFamily="2" charset="0"/>
              </a:rPr>
              <a:t>17</a:t>
            </a:r>
          </a:p>
        </p:txBody>
      </p:sp>
    </p:spTree>
    <p:extLst>
      <p:ext uri="{BB962C8B-B14F-4D97-AF65-F5344CB8AC3E}">
        <p14:creationId xmlns:p14="http://schemas.microsoft.com/office/powerpoint/2010/main" val="34451660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Healthcare robots: Classification   </a:t>
            </a:r>
          </a:p>
        </p:txBody>
      </p:sp>
      <p:sp>
        <p:nvSpPr>
          <p:cNvPr id="7" name="Title 1"/>
          <p:cNvSpPr txBox="1">
            <a:spLocks/>
          </p:cNvSpPr>
          <p:nvPr/>
        </p:nvSpPr>
        <p:spPr>
          <a:xfrm>
            <a:off x="214952" y="3539943"/>
            <a:ext cx="9919648"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The medical robots are classified as: </a:t>
            </a:r>
          </a:p>
          <a:p>
            <a:pPr algn="just"/>
            <a:r>
              <a:rPr lang="en-US" cap="none" dirty="0">
                <a:latin typeface="Times New Roman" panose="02020603050405020304" pitchFamily="18" charset="0"/>
                <a:cs typeface="Times New Roman" panose="02020603050405020304" pitchFamily="18" charset="0"/>
              </a:rPr>
              <a:t>     1. Medical devices including surgery robotic   </a:t>
            </a:r>
          </a:p>
          <a:p>
            <a:pPr algn="just"/>
            <a:r>
              <a:rPr lang="en-US" cap="none" dirty="0">
                <a:latin typeface="Times New Roman" panose="02020603050405020304" pitchFamily="18" charset="0"/>
                <a:cs typeface="Times New Roman" panose="02020603050405020304" pitchFamily="18" charset="0"/>
              </a:rPr>
              <a:t>        devices, diagnosis and drug delivery devices.</a:t>
            </a:r>
          </a:p>
          <a:p>
            <a:pPr algn="just"/>
            <a:r>
              <a:rPr lang="en-US" cap="none" dirty="0">
                <a:latin typeface="Times New Roman" panose="02020603050405020304" pitchFamily="18" charset="0"/>
                <a:cs typeface="Times New Roman" panose="02020603050405020304" pitchFamily="18" charset="0"/>
              </a:rPr>
              <a:t>     2. Assistive robotics including wearable robots  </a:t>
            </a:r>
          </a:p>
          <a:p>
            <a:pPr algn="just"/>
            <a:r>
              <a:rPr lang="en-US" cap="none" dirty="0">
                <a:latin typeface="Times New Roman" panose="02020603050405020304" pitchFamily="18" charset="0"/>
                <a:cs typeface="Times New Roman" panose="02020603050405020304" pitchFamily="18" charset="0"/>
              </a:rPr>
              <a:t>	     and rehabilitation devices, and </a:t>
            </a:r>
          </a:p>
          <a:p>
            <a:pPr algn="just"/>
            <a:r>
              <a:rPr lang="en-US" cap="none" dirty="0">
                <a:latin typeface="Times New Roman" panose="02020603050405020304" pitchFamily="18" charset="0"/>
                <a:cs typeface="Times New Roman" panose="02020603050405020304" pitchFamily="18" charset="0"/>
              </a:rPr>
              <a:t>     3. Robots mimicking the human body including 	  	     prostheses, artificial organs, and body-part 	    	     simulators. </a:t>
            </a:r>
          </a:p>
        </p:txBody>
      </p:sp>
      <p:sp>
        <p:nvSpPr>
          <p:cNvPr id="8" name="TextBox 7"/>
          <p:cNvSpPr txBox="1"/>
          <p:nvPr/>
        </p:nvSpPr>
        <p:spPr>
          <a:xfrm>
            <a:off x="11201400" y="304800"/>
            <a:ext cx="685800" cy="707886"/>
          </a:xfrm>
          <a:prstGeom prst="rect">
            <a:avLst/>
          </a:prstGeom>
          <a:noFill/>
        </p:spPr>
        <p:txBody>
          <a:bodyPr wrap="square" rtlCol="0">
            <a:spAutoFit/>
          </a:bodyPr>
          <a:lstStyle/>
          <a:p>
            <a:r>
              <a:rPr lang="en-US" sz="4000" b="1" dirty="0">
                <a:latin typeface="Sitka Banner" panose="02000505000000020004" pitchFamily="2" charset="0"/>
              </a:rPr>
              <a:t>18</a:t>
            </a:r>
          </a:p>
        </p:txBody>
      </p:sp>
    </p:spTree>
    <p:extLst>
      <p:ext uri="{BB962C8B-B14F-4D97-AF65-F5344CB8AC3E}">
        <p14:creationId xmlns:p14="http://schemas.microsoft.com/office/powerpoint/2010/main" val="25132258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Healthcare robots: Characteristics    </a:t>
            </a:r>
          </a:p>
        </p:txBody>
      </p:sp>
      <p:sp>
        <p:nvSpPr>
          <p:cNvPr id="7" name="Title 1"/>
          <p:cNvSpPr txBox="1">
            <a:spLocks/>
          </p:cNvSpPr>
          <p:nvPr/>
        </p:nvSpPr>
        <p:spPr>
          <a:xfrm>
            <a:off x="214952" y="3539943"/>
            <a:ext cx="9919648"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The common requirements for medical robots are: </a:t>
            </a:r>
          </a:p>
          <a:p>
            <a:pPr algn="just"/>
            <a:r>
              <a:rPr lang="en-US" cap="none" dirty="0">
                <a:latin typeface="Times New Roman" panose="02020603050405020304" pitchFamily="18" charset="0"/>
                <a:cs typeface="Times New Roman" panose="02020603050405020304" pitchFamily="18" charset="0"/>
              </a:rPr>
              <a:t>     1. </a:t>
            </a:r>
            <a:r>
              <a:rPr lang="en-US" i="1" cap="none" dirty="0">
                <a:latin typeface="Times New Roman" panose="02020603050405020304" pitchFamily="18" charset="0"/>
                <a:cs typeface="Times New Roman" panose="02020603050405020304" pitchFamily="18" charset="0"/>
              </a:rPr>
              <a:t>Safety: </a:t>
            </a:r>
            <a:r>
              <a:rPr lang="en-US" cap="none" dirty="0">
                <a:latin typeface="Times New Roman" panose="02020603050405020304" pitchFamily="18" charset="0"/>
                <a:cs typeface="Times New Roman" panose="02020603050405020304" pitchFamily="18" charset="0"/>
              </a:rPr>
              <a:t>procedures performed by robots or with 	     the help of a robot need to be safe for patients 	      	     and healthcare professional.</a:t>
            </a:r>
          </a:p>
          <a:p>
            <a:pPr algn="just"/>
            <a:r>
              <a:rPr lang="en-US" cap="none" dirty="0">
                <a:latin typeface="Times New Roman" panose="02020603050405020304" pitchFamily="18" charset="0"/>
                <a:cs typeface="Times New Roman" panose="02020603050405020304" pitchFamily="18" charset="0"/>
              </a:rPr>
              <a:t>     2. </a:t>
            </a:r>
            <a:r>
              <a:rPr lang="en-US" i="1" cap="none" dirty="0">
                <a:latin typeface="Times New Roman" panose="02020603050405020304" pitchFamily="18" charset="0"/>
                <a:cs typeface="Times New Roman" panose="02020603050405020304" pitchFamily="18" charset="0"/>
              </a:rPr>
              <a:t>Quality:</a:t>
            </a:r>
            <a:r>
              <a:rPr lang="en-US" cap="none" dirty="0">
                <a:latin typeface="Times New Roman" panose="02020603050405020304" pitchFamily="18" charset="0"/>
                <a:cs typeface="Times New Roman" panose="02020603050405020304" pitchFamily="18" charset="0"/>
              </a:rPr>
              <a:t> must help to improve diagnosis 	 	  		     confirmations and treatments, with accuracy 	      	     and consistency for surgical procedures with 	      	     precise geometry precision.</a:t>
            </a:r>
          </a:p>
        </p:txBody>
      </p:sp>
      <p:sp>
        <p:nvSpPr>
          <p:cNvPr id="8" name="TextBox 7"/>
          <p:cNvSpPr txBox="1"/>
          <p:nvPr/>
        </p:nvSpPr>
        <p:spPr>
          <a:xfrm>
            <a:off x="11201400" y="304800"/>
            <a:ext cx="685800" cy="707886"/>
          </a:xfrm>
          <a:prstGeom prst="rect">
            <a:avLst/>
          </a:prstGeom>
          <a:noFill/>
        </p:spPr>
        <p:txBody>
          <a:bodyPr wrap="square" rtlCol="0">
            <a:spAutoFit/>
          </a:bodyPr>
          <a:lstStyle/>
          <a:p>
            <a:r>
              <a:rPr lang="en-US" sz="4000" b="1" dirty="0">
                <a:latin typeface="Sitka Banner" panose="02000505000000020004" pitchFamily="2" charset="0"/>
              </a:rPr>
              <a:t>19</a:t>
            </a:r>
          </a:p>
        </p:txBody>
      </p:sp>
    </p:spTree>
    <p:extLst>
      <p:ext uri="{BB962C8B-B14F-4D97-AF65-F5344CB8AC3E}">
        <p14:creationId xmlns:p14="http://schemas.microsoft.com/office/powerpoint/2010/main" val="9357045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1" y="632346"/>
            <a:ext cx="10131425" cy="1456267"/>
          </a:xfrm>
        </p:spPr>
        <p:txBody>
          <a:bodyPr>
            <a:normAutofit/>
          </a:bodyPr>
          <a:lstStyle/>
          <a:p>
            <a:r>
              <a:rPr lang="en-US" sz="4400" b="1" dirty="0">
                <a:solidFill>
                  <a:schemeClr val="accent6">
                    <a:lumMod val="40000"/>
                    <a:lumOff val="60000"/>
                  </a:schemeClr>
                </a:solidFill>
                <a:latin typeface="Sitka Banner" panose="02000505000000020004" pitchFamily="2" charset="0"/>
              </a:rPr>
              <a:t>Presentation Outline</a:t>
            </a:r>
          </a:p>
        </p:txBody>
      </p:sp>
      <p:sp>
        <p:nvSpPr>
          <p:cNvPr id="3" name="Content Placeholder 2"/>
          <p:cNvSpPr>
            <a:spLocks noGrp="1"/>
          </p:cNvSpPr>
          <p:nvPr>
            <p:ph idx="1"/>
          </p:nvPr>
        </p:nvSpPr>
        <p:spPr>
          <a:xfrm>
            <a:off x="970128" y="2088613"/>
            <a:ext cx="10131425" cy="3649133"/>
          </a:xfrm>
        </p:spPr>
        <p:txBody>
          <a:bodyPr>
            <a:noAutofit/>
          </a:bodyPr>
          <a:lstStyle/>
          <a:p>
            <a:pPr>
              <a:buFont typeface="Wingdings" panose="05000000000000000000" pitchFamily="2" charset="2"/>
              <a:buChar char="v"/>
            </a:pPr>
            <a:r>
              <a:rPr lang="en-US" sz="3200" dirty="0">
                <a:latin typeface="Algerian" panose="04020705040A02060702" pitchFamily="82" charset="0"/>
              </a:rPr>
              <a:t>Introduction to Robotics </a:t>
            </a:r>
          </a:p>
          <a:p>
            <a:pPr>
              <a:buFont typeface="Wingdings" panose="05000000000000000000" pitchFamily="2" charset="2"/>
              <a:buChar char="v"/>
            </a:pPr>
            <a:r>
              <a:rPr lang="en-US" sz="3200" dirty="0">
                <a:latin typeface="Algerian" panose="04020705040A02060702" pitchFamily="82" charset="0"/>
              </a:rPr>
              <a:t>Applications of Robotics </a:t>
            </a:r>
          </a:p>
          <a:p>
            <a:pPr>
              <a:buFont typeface="Wingdings" panose="05000000000000000000" pitchFamily="2" charset="2"/>
              <a:buChar char="v"/>
            </a:pPr>
            <a:r>
              <a:rPr lang="en-US" sz="3200" dirty="0">
                <a:latin typeface="Algerian" panose="04020705040A02060702" pitchFamily="82" charset="0"/>
              </a:rPr>
              <a:t>Healthcare Robots </a:t>
            </a:r>
          </a:p>
          <a:p>
            <a:pPr>
              <a:buFont typeface="Wingdings" panose="05000000000000000000" pitchFamily="2" charset="2"/>
              <a:buChar char="v"/>
            </a:pPr>
            <a:r>
              <a:rPr lang="en-US" sz="3200" dirty="0">
                <a:latin typeface="Algerian" panose="04020705040A02060702" pitchFamily="82" charset="0"/>
              </a:rPr>
              <a:t>Challenges, Future and Conclusion </a:t>
            </a:r>
          </a:p>
          <a:p>
            <a:pPr>
              <a:buFont typeface="Wingdings" panose="05000000000000000000" pitchFamily="2" charset="2"/>
              <a:buChar char="v"/>
            </a:pPr>
            <a:r>
              <a:rPr lang="en-US" sz="3200" dirty="0">
                <a:latin typeface="Algerian" panose="04020705040A02060702" pitchFamily="82" charset="0"/>
              </a:rPr>
              <a:t>What’s next? </a:t>
            </a:r>
          </a:p>
        </p:txBody>
      </p:sp>
      <p:pic>
        <p:nvPicPr>
          <p:cNvPr id="6" name="Picture 5"/>
          <p:cNvPicPr>
            <a:picLocks noChangeAspect="1"/>
          </p:cNvPicPr>
          <p:nvPr/>
        </p:nvPicPr>
        <p:blipFill rotWithShape="1">
          <a:blip r:embed="rId2"/>
          <a:srcRect l="53432" t="20555" r="13805" b="13776"/>
          <a:stretch/>
        </p:blipFill>
        <p:spPr>
          <a:xfrm>
            <a:off x="9525000" y="3023518"/>
            <a:ext cx="2656114" cy="3843598"/>
          </a:xfrm>
          <a:prstGeom prst="rect">
            <a:avLst/>
          </a:prstGeom>
          <a:ln>
            <a:solidFill>
              <a:srgbClr val="FFFFFF"/>
            </a:solidFill>
          </a:ln>
        </p:spPr>
      </p:pic>
      <p:sp>
        <p:nvSpPr>
          <p:cNvPr id="4" name="TextBox 3"/>
          <p:cNvSpPr txBox="1"/>
          <p:nvPr/>
        </p:nvSpPr>
        <p:spPr>
          <a:xfrm>
            <a:off x="11734800" y="6248400"/>
            <a:ext cx="304800" cy="381000"/>
          </a:xfrm>
          <a:prstGeom prst="rect">
            <a:avLst/>
          </a:prstGeom>
          <a:solidFill>
            <a:schemeClr val="tx1"/>
          </a:solidFill>
        </p:spPr>
        <p:txBody>
          <a:bodyPr wrap="square" rtlCol="0">
            <a:spAutoFit/>
          </a:bodyPr>
          <a:lstStyle/>
          <a:p>
            <a:endParaRPr lang="en-US" dirty="0"/>
          </a:p>
        </p:txBody>
      </p:sp>
      <p:sp>
        <p:nvSpPr>
          <p:cNvPr id="8" name="Slide Number Placeholder 7"/>
          <p:cNvSpPr>
            <a:spLocks noGrp="1"/>
          </p:cNvSpPr>
          <p:nvPr>
            <p:ph type="sldNum" sz="quarter" idx="12"/>
          </p:nvPr>
        </p:nvSpPr>
        <p:spPr/>
        <p:txBody>
          <a:bodyPr/>
          <a:lstStyle/>
          <a:p>
            <a:fld id="{D57F1E4F-1CFF-5643-939E-217C01CDF565}" type="slidenum">
              <a:rPr lang="en-US" smtClean="0"/>
              <a:pPr/>
              <a:t>2</a:t>
            </a:fld>
            <a:endParaRPr lang="en-US" dirty="0"/>
          </a:p>
        </p:txBody>
      </p:sp>
      <p:sp>
        <p:nvSpPr>
          <p:cNvPr id="9" name="TextBox 8"/>
          <p:cNvSpPr txBox="1"/>
          <p:nvPr/>
        </p:nvSpPr>
        <p:spPr>
          <a:xfrm>
            <a:off x="11201400" y="304800"/>
            <a:ext cx="685800" cy="1107996"/>
          </a:xfrm>
          <a:prstGeom prst="rect">
            <a:avLst/>
          </a:prstGeom>
          <a:noFill/>
        </p:spPr>
        <p:txBody>
          <a:bodyPr wrap="square" rtlCol="0">
            <a:spAutoFit/>
          </a:bodyPr>
          <a:lstStyle/>
          <a:p>
            <a:r>
              <a:rPr lang="en-US" sz="6600" b="1" dirty="0">
                <a:latin typeface="Sitka Banner" panose="02000505000000020004" pitchFamily="2" charset="0"/>
              </a:rPr>
              <a:t>2</a:t>
            </a:r>
          </a:p>
        </p:txBody>
      </p:sp>
    </p:spTree>
    <p:extLst>
      <p:ext uri="{BB962C8B-B14F-4D97-AF65-F5344CB8AC3E}">
        <p14:creationId xmlns:p14="http://schemas.microsoft.com/office/powerpoint/2010/main" val="7826746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Healthcare robots: Characteristics    </a:t>
            </a:r>
          </a:p>
        </p:txBody>
      </p:sp>
      <p:sp>
        <p:nvSpPr>
          <p:cNvPr id="7" name="Title 1"/>
          <p:cNvSpPr txBox="1">
            <a:spLocks/>
          </p:cNvSpPr>
          <p:nvPr/>
        </p:nvSpPr>
        <p:spPr>
          <a:xfrm>
            <a:off x="214952" y="3352800"/>
            <a:ext cx="9919648"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endParaRPr lang="en-US" cap="none" dirty="0">
              <a:latin typeface="Times New Roman" panose="02020603050405020304" pitchFamily="18" charset="0"/>
              <a:cs typeface="Times New Roman" panose="02020603050405020304" pitchFamily="18" charset="0"/>
            </a:endParaRPr>
          </a:p>
          <a:p>
            <a:pPr algn="just"/>
            <a:r>
              <a:rPr lang="en-US" cap="none" dirty="0">
                <a:latin typeface="Times New Roman" panose="02020603050405020304" pitchFamily="18" charset="0"/>
                <a:cs typeface="Times New Roman" panose="02020603050405020304" pitchFamily="18" charset="0"/>
              </a:rPr>
              <a:t>     3. </a:t>
            </a:r>
            <a:r>
              <a:rPr lang="en-US" i="1" cap="none" dirty="0">
                <a:latin typeface="Times New Roman" panose="02020603050405020304" pitchFamily="18" charset="0"/>
                <a:cs typeface="Times New Roman" panose="02020603050405020304" pitchFamily="18" charset="0"/>
              </a:rPr>
              <a:t>Remotely handled</a:t>
            </a:r>
            <a:r>
              <a:rPr lang="en-US" cap="none" dirty="0">
                <a:latin typeface="Times New Roman" panose="02020603050405020304" pitchFamily="18" charset="0"/>
                <a:cs typeface="Times New Roman" panose="02020603050405020304" pitchFamily="18" charset="0"/>
              </a:rPr>
              <a:t>: allowing to be used in 	 	 		remote areas and disaster scenarios. </a:t>
            </a:r>
          </a:p>
          <a:p>
            <a:pPr algn="just"/>
            <a:endParaRPr lang="en-US" cap="none" dirty="0">
              <a:latin typeface="Times New Roman" panose="02020603050405020304" pitchFamily="18" charset="0"/>
              <a:cs typeface="Times New Roman" panose="02020603050405020304" pitchFamily="18" charset="0"/>
            </a:endParaRPr>
          </a:p>
          <a:p>
            <a:pPr algn="just"/>
            <a:r>
              <a:rPr lang="en-US" cap="none" dirty="0">
                <a:latin typeface="Times New Roman" panose="02020603050405020304" pitchFamily="18" charset="0"/>
                <a:cs typeface="Times New Roman" panose="02020603050405020304" pitchFamily="18" charset="0"/>
              </a:rPr>
              <a:t>     4. </a:t>
            </a:r>
            <a:r>
              <a:rPr lang="en-US" i="1" cap="none" dirty="0">
                <a:latin typeface="Times New Roman" panose="02020603050405020304" pitchFamily="18" charset="0"/>
                <a:cs typeface="Times New Roman" panose="02020603050405020304" pitchFamily="18" charset="0"/>
              </a:rPr>
              <a:t>Enhanced Access for Documentation</a:t>
            </a:r>
            <a:r>
              <a:rPr lang="en-US" cap="none" dirty="0">
                <a:latin typeface="Times New Roman" panose="02020603050405020304" pitchFamily="18" charset="0"/>
                <a:cs typeface="Times New Roman" panose="02020603050405020304" pitchFamily="18" charset="0"/>
              </a:rPr>
              <a:t>: they 			     must have enhanced capability to log detailed 	 		information about each individual access to  	   	   		performance complete analysis and contribute 		    to future development.</a:t>
            </a:r>
          </a:p>
        </p:txBody>
      </p:sp>
      <p:sp>
        <p:nvSpPr>
          <p:cNvPr id="8" name="TextBox 7"/>
          <p:cNvSpPr txBox="1"/>
          <p:nvPr/>
        </p:nvSpPr>
        <p:spPr>
          <a:xfrm>
            <a:off x="11201400" y="304800"/>
            <a:ext cx="685800" cy="646331"/>
          </a:xfrm>
          <a:prstGeom prst="rect">
            <a:avLst/>
          </a:prstGeom>
          <a:noFill/>
        </p:spPr>
        <p:txBody>
          <a:bodyPr wrap="square" rtlCol="0">
            <a:spAutoFit/>
          </a:bodyPr>
          <a:lstStyle/>
          <a:p>
            <a:r>
              <a:rPr lang="en-US" sz="3600" b="1" dirty="0">
                <a:latin typeface="Sitka Banner" panose="02000505000000020004" pitchFamily="2" charset="0"/>
              </a:rPr>
              <a:t>20</a:t>
            </a:r>
          </a:p>
        </p:txBody>
      </p:sp>
    </p:spTree>
    <p:extLst>
      <p:ext uri="{BB962C8B-B14F-4D97-AF65-F5344CB8AC3E}">
        <p14:creationId xmlns:p14="http://schemas.microsoft.com/office/powerpoint/2010/main" val="11267126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Healthcare robots: Characteristics    </a:t>
            </a:r>
          </a:p>
        </p:txBody>
      </p:sp>
      <p:sp>
        <p:nvSpPr>
          <p:cNvPr id="7" name="Title 1"/>
          <p:cNvSpPr txBox="1">
            <a:spLocks/>
          </p:cNvSpPr>
          <p:nvPr/>
        </p:nvSpPr>
        <p:spPr>
          <a:xfrm>
            <a:off x="214952" y="3352800"/>
            <a:ext cx="9919648"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endParaRPr lang="en-US" cap="none" dirty="0">
              <a:latin typeface="Times New Roman" panose="02020603050405020304" pitchFamily="18" charset="0"/>
              <a:cs typeface="Times New Roman" panose="02020603050405020304" pitchFamily="18" charset="0"/>
            </a:endParaRPr>
          </a:p>
          <a:p>
            <a:pPr algn="just"/>
            <a:r>
              <a:rPr lang="en-US" cap="none" dirty="0">
                <a:latin typeface="Times New Roman" panose="02020603050405020304" pitchFamily="18" charset="0"/>
                <a:cs typeface="Times New Roman" panose="02020603050405020304" pitchFamily="18" charset="0"/>
              </a:rPr>
              <a:t>     5. </a:t>
            </a:r>
            <a:r>
              <a:rPr lang="en-US" i="1" cap="none" dirty="0">
                <a:latin typeface="Times New Roman" panose="02020603050405020304" pitchFamily="18" charset="0"/>
                <a:cs typeface="Times New Roman" panose="02020603050405020304" pitchFamily="18" charset="0"/>
              </a:rPr>
              <a:t>Overall cost of health care cheaper:</a:t>
            </a:r>
            <a:r>
              <a:rPr lang="en-US" cap="none" dirty="0">
                <a:latin typeface="Times New Roman" panose="02020603050405020304" pitchFamily="18" charset="0"/>
                <a:cs typeface="Times New Roman" panose="02020603050405020304" pitchFamily="18" charset="0"/>
              </a:rPr>
              <a:t> though the 	     initial cost of a robot is high, the added 	     			benefits such as efficient operation, quicker 	   			recovery time, less hospital stay make overall 	    	    cost cheaper.</a:t>
            </a:r>
          </a:p>
          <a:p>
            <a:pPr algn="just"/>
            <a:r>
              <a:rPr lang="en-US" cap="none" dirty="0">
                <a:latin typeface="Times New Roman" panose="02020603050405020304" pitchFamily="18" charset="0"/>
                <a:cs typeface="Times New Roman" panose="02020603050405020304" pitchFamily="18" charset="0"/>
              </a:rPr>
              <a:t>     6. </a:t>
            </a:r>
            <a:r>
              <a:rPr lang="en-US" i="1" cap="none" dirty="0">
                <a:latin typeface="Times New Roman" panose="02020603050405020304" pitchFamily="18" charset="0"/>
                <a:cs typeface="Times New Roman" panose="02020603050405020304" pitchFamily="18" charset="0"/>
              </a:rPr>
              <a:t>Independent living: </a:t>
            </a:r>
            <a:r>
              <a:rPr lang="en-US" cap="none" dirty="0">
                <a:latin typeface="Times New Roman" panose="02020603050405020304" pitchFamily="18" charset="0"/>
                <a:cs typeface="Times New Roman" panose="02020603050405020304" pitchFamily="18" charset="0"/>
              </a:rPr>
              <a:t>Robot systems can assist   	 		disable patients to perform their daily activities 		independently.</a:t>
            </a:r>
          </a:p>
        </p:txBody>
      </p:sp>
      <p:sp>
        <p:nvSpPr>
          <p:cNvPr id="8" name="TextBox 7"/>
          <p:cNvSpPr txBox="1"/>
          <p:nvPr/>
        </p:nvSpPr>
        <p:spPr>
          <a:xfrm>
            <a:off x="11201400" y="304800"/>
            <a:ext cx="685800" cy="707886"/>
          </a:xfrm>
          <a:prstGeom prst="rect">
            <a:avLst/>
          </a:prstGeom>
          <a:noFill/>
        </p:spPr>
        <p:txBody>
          <a:bodyPr wrap="square" rtlCol="0">
            <a:spAutoFit/>
          </a:bodyPr>
          <a:lstStyle/>
          <a:p>
            <a:r>
              <a:rPr lang="en-US" sz="4000" b="1" dirty="0">
                <a:latin typeface="Sitka Banner" panose="02000505000000020004" pitchFamily="2" charset="0"/>
              </a:rPr>
              <a:t>21</a:t>
            </a:r>
          </a:p>
        </p:txBody>
      </p:sp>
    </p:spTree>
    <p:extLst>
      <p:ext uri="{BB962C8B-B14F-4D97-AF65-F5344CB8AC3E}">
        <p14:creationId xmlns:p14="http://schemas.microsoft.com/office/powerpoint/2010/main" val="17661809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Healthcare robots: Characteristics    </a:t>
            </a:r>
          </a:p>
        </p:txBody>
      </p:sp>
      <p:sp>
        <p:nvSpPr>
          <p:cNvPr id="7" name="Title 1"/>
          <p:cNvSpPr txBox="1">
            <a:spLocks/>
          </p:cNvSpPr>
          <p:nvPr/>
        </p:nvSpPr>
        <p:spPr>
          <a:xfrm>
            <a:off x="214952" y="3352800"/>
            <a:ext cx="9919648"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endParaRPr lang="en-US" cap="none" dirty="0">
              <a:latin typeface="Times New Roman" panose="02020603050405020304" pitchFamily="18" charset="0"/>
              <a:cs typeface="Times New Roman" panose="02020603050405020304" pitchFamily="18" charset="0"/>
            </a:endParaRPr>
          </a:p>
          <a:p>
            <a:pPr algn="just"/>
            <a:r>
              <a:rPr lang="en-US" cap="none" dirty="0">
                <a:latin typeface="Times New Roman" panose="02020603050405020304" pitchFamily="18" charset="0"/>
                <a:cs typeface="Times New Roman" panose="02020603050405020304" pitchFamily="18" charset="0"/>
              </a:rPr>
              <a:t>     7. </a:t>
            </a:r>
            <a:r>
              <a:rPr lang="en-US" i="1" cap="none" dirty="0">
                <a:latin typeface="Times New Roman" panose="02020603050405020304" pitchFamily="18" charset="0"/>
                <a:cs typeface="Times New Roman" panose="02020603050405020304" pitchFamily="18" charset="0"/>
              </a:rPr>
              <a:t>Resolve economic factors: </a:t>
            </a:r>
            <a:r>
              <a:rPr lang="en-US" cap="none" dirty="0">
                <a:latin typeface="Times New Roman" panose="02020603050405020304" pitchFamily="18" charset="0"/>
                <a:cs typeface="Times New Roman" panose="02020603050405020304" pitchFamily="18" charset="0"/>
              </a:rPr>
              <a:t>Innovation is 	 			     required in robotics to sustain the spending 	 			grow of healthcare. </a:t>
            </a:r>
          </a:p>
          <a:p>
            <a:pPr algn="just"/>
            <a:endParaRPr lang="en-US" cap="none" dirty="0">
              <a:latin typeface="Times New Roman" panose="02020603050405020304" pitchFamily="18" charset="0"/>
              <a:cs typeface="Times New Roman" panose="02020603050405020304" pitchFamily="18" charset="0"/>
            </a:endParaRPr>
          </a:p>
          <a:p>
            <a:pPr algn="just"/>
            <a:r>
              <a:rPr lang="en-US" cap="none" dirty="0">
                <a:latin typeface="Times New Roman" panose="02020603050405020304" pitchFamily="18" charset="0"/>
                <a:cs typeface="Times New Roman" panose="02020603050405020304" pitchFamily="18" charset="0"/>
              </a:rPr>
              <a:t>    8. </a:t>
            </a:r>
            <a:r>
              <a:rPr lang="en-US" i="1" cap="none" dirty="0">
                <a:latin typeface="Times New Roman" panose="02020603050405020304" pitchFamily="18" charset="0"/>
                <a:cs typeface="Times New Roman" panose="02020603050405020304" pitchFamily="18" charset="0"/>
              </a:rPr>
              <a:t>Efficiency: </a:t>
            </a:r>
            <a:r>
              <a:rPr lang="en-US" cap="none" dirty="0">
                <a:latin typeface="Times New Roman" panose="02020603050405020304" pitchFamily="18" charset="0"/>
                <a:cs typeface="Times New Roman" panose="02020603050405020304" pitchFamily="18" charset="0"/>
              </a:rPr>
              <a:t>robot medical procedures must be 			most efficient compared with traditional 				    approach, and Quick recovery, based in less 				invasive allows less time for recovery.</a:t>
            </a:r>
          </a:p>
        </p:txBody>
      </p:sp>
      <p:sp>
        <p:nvSpPr>
          <p:cNvPr id="8" name="TextBox 7"/>
          <p:cNvSpPr txBox="1"/>
          <p:nvPr/>
        </p:nvSpPr>
        <p:spPr>
          <a:xfrm>
            <a:off x="11201400" y="304800"/>
            <a:ext cx="685800" cy="646331"/>
          </a:xfrm>
          <a:prstGeom prst="rect">
            <a:avLst/>
          </a:prstGeom>
          <a:noFill/>
        </p:spPr>
        <p:txBody>
          <a:bodyPr wrap="square" rtlCol="0">
            <a:spAutoFit/>
          </a:bodyPr>
          <a:lstStyle/>
          <a:p>
            <a:r>
              <a:rPr lang="en-US" sz="3600" b="1" dirty="0">
                <a:latin typeface="Sitka Banner" panose="02000505000000020004" pitchFamily="2" charset="0"/>
              </a:rPr>
              <a:t>22</a:t>
            </a:r>
          </a:p>
        </p:txBody>
      </p:sp>
    </p:spTree>
    <p:extLst>
      <p:ext uri="{BB962C8B-B14F-4D97-AF65-F5344CB8AC3E}">
        <p14:creationId xmlns:p14="http://schemas.microsoft.com/office/powerpoint/2010/main" val="24704841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Applications of medical robots  </a:t>
            </a:r>
          </a:p>
        </p:txBody>
      </p:sp>
      <p:sp>
        <p:nvSpPr>
          <p:cNvPr id="7" name="Title 1"/>
          <p:cNvSpPr txBox="1">
            <a:spLocks/>
          </p:cNvSpPr>
          <p:nvPr/>
        </p:nvSpPr>
        <p:spPr>
          <a:xfrm>
            <a:off x="214952" y="3539943"/>
            <a:ext cx="9919648"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b="1" i="1" cap="none" dirty="0">
                <a:solidFill>
                  <a:schemeClr val="accent6">
                    <a:lumMod val="60000"/>
                    <a:lumOff val="40000"/>
                  </a:schemeClr>
                </a:solidFill>
                <a:latin typeface="Times New Roman" panose="02020603050405020304" pitchFamily="18" charset="0"/>
                <a:cs typeface="Times New Roman" panose="02020603050405020304" pitchFamily="18" charset="0"/>
              </a:rPr>
              <a:t>Laboratory Robots</a:t>
            </a:r>
            <a:endParaRPr lang="en-US" cap="none" dirty="0">
              <a:latin typeface="Times New Roman" panose="02020603050405020304" pitchFamily="18" charset="0"/>
              <a:cs typeface="Times New Roman" panose="02020603050405020304" pitchFamily="18" charset="0"/>
            </a:endParaRPr>
          </a:p>
          <a:p>
            <a:pPr algn="just"/>
            <a:r>
              <a:rPr lang="en-US" cap="none" dirty="0">
                <a:latin typeface="Times New Roman" panose="02020603050405020304" pitchFamily="18" charset="0"/>
                <a:cs typeface="Times New Roman" panose="02020603050405020304" pitchFamily="18" charset="0"/>
              </a:rPr>
              <a:t>     -Perform multiple tests in parallel</a:t>
            </a:r>
          </a:p>
          <a:p>
            <a:pPr algn="just"/>
            <a:r>
              <a:rPr lang="en-US" cap="none" dirty="0">
                <a:latin typeface="Times New Roman" panose="02020603050405020304" pitchFamily="18" charset="0"/>
                <a:cs typeface="Times New Roman" panose="02020603050405020304" pitchFamily="18" charset="0"/>
              </a:rPr>
              <a:t>     -Performance of preprogrammed tasks</a:t>
            </a:r>
          </a:p>
          <a:p>
            <a:pPr algn="just"/>
            <a:r>
              <a:rPr lang="en-US" cap="none" dirty="0">
                <a:latin typeface="Times New Roman" panose="02020603050405020304" pitchFamily="18" charset="0"/>
                <a:cs typeface="Times New Roman" panose="02020603050405020304" pitchFamily="18" charset="0"/>
              </a:rPr>
              <a:t>     -Highly repetitive </a:t>
            </a:r>
          </a:p>
          <a:p>
            <a:pPr algn="just"/>
            <a:r>
              <a:rPr lang="en-US" cap="none" dirty="0">
                <a:latin typeface="Times New Roman" panose="02020603050405020304" pitchFamily="18" charset="0"/>
                <a:cs typeface="Times New Roman" panose="02020603050405020304" pitchFamily="18" charset="0"/>
              </a:rPr>
              <a:t>    </a:t>
            </a:r>
          </a:p>
          <a:p>
            <a:pPr algn="just"/>
            <a:endParaRPr lang="en-US" cap="none" dirty="0">
              <a:latin typeface="Times New Roman" panose="02020603050405020304" pitchFamily="18" charset="0"/>
              <a:cs typeface="Times New Roman" panose="02020603050405020304" pitchFamily="18" charset="0"/>
            </a:endParaRPr>
          </a:p>
        </p:txBody>
      </p:sp>
      <p:pic>
        <p:nvPicPr>
          <p:cNvPr id="7170" name="Picture 2" descr="Robotic lab assistant is 1,000 times faster at conducting research - The  Verge"/>
          <p:cNvPicPr>
            <a:picLocks noChangeAspect="1" noChangeArrowheads="1"/>
          </p:cNvPicPr>
          <p:nvPr/>
        </p:nvPicPr>
        <p:blipFill rotWithShape="1">
          <a:blip r:embed="rId2">
            <a:extLst>
              <a:ext uri="{28A0092B-C50C-407E-A947-70E740481C1C}">
                <a14:useLocalDpi xmlns:a14="http://schemas.microsoft.com/office/drawing/2010/main" val="0"/>
              </a:ext>
            </a:extLst>
          </a:blip>
          <a:srcRect l="106" t="-20000" r="-1" b="8000"/>
          <a:stretch/>
        </p:blipFill>
        <p:spPr bwMode="auto">
          <a:xfrm>
            <a:off x="9220200" y="-1524000"/>
            <a:ext cx="2971800" cy="85344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1201400" y="304800"/>
            <a:ext cx="685800" cy="646331"/>
          </a:xfrm>
          <a:prstGeom prst="rect">
            <a:avLst/>
          </a:prstGeom>
          <a:noFill/>
        </p:spPr>
        <p:txBody>
          <a:bodyPr wrap="square" rtlCol="0">
            <a:spAutoFit/>
          </a:bodyPr>
          <a:lstStyle/>
          <a:p>
            <a:r>
              <a:rPr lang="en-US" sz="3600" b="1" dirty="0">
                <a:latin typeface="Sitka Banner" panose="02000505000000020004" pitchFamily="2" charset="0"/>
              </a:rPr>
              <a:t>23</a:t>
            </a:r>
          </a:p>
        </p:txBody>
      </p:sp>
    </p:spTree>
    <p:extLst>
      <p:ext uri="{BB962C8B-B14F-4D97-AF65-F5344CB8AC3E}">
        <p14:creationId xmlns:p14="http://schemas.microsoft.com/office/powerpoint/2010/main" val="32697495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Applications of medical robots  </a:t>
            </a:r>
          </a:p>
        </p:txBody>
      </p:sp>
      <p:sp>
        <p:nvSpPr>
          <p:cNvPr id="7" name="Title 1"/>
          <p:cNvSpPr txBox="1">
            <a:spLocks/>
          </p:cNvSpPr>
          <p:nvPr/>
        </p:nvSpPr>
        <p:spPr>
          <a:xfrm>
            <a:off x="214952" y="3539943"/>
            <a:ext cx="9919648"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b="1" i="1" cap="none" dirty="0">
                <a:solidFill>
                  <a:schemeClr val="accent6">
                    <a:lumMod val="60000"/>
                    <a:lumOff val="40000"/>
                  </a:schemeClr>
                </a:solidFill>
                <a:latin typeface="Times New Roman" panose="02020603050405020304" pitchFamily="18" charset="0"/>
                <a:cs typeface="Times New Roman" panose="02020603050405020304" pitchFamily="18" charset="0"/>
              </a:rPr>
              <a:t>Telesurgery</a:t>
            </a:r>
            <a:endParaRPr lang="en-US" cap="none" dirty="0">
              <a:latin typeface="Times New Roman" panose="02020603050405020304" pitchFamily="18" charset="0"/>
              <a:cs typeface="Times New Roman" panose="02020603050405020304" pitchFamily="18" charset="0"/>
            </a:endParaRPr>
          </a:p>
          <a:p>
            <a:pPr algn="just"/>
            <a:r>
              <a:rPr lang="en-US" cap="none" dirty="0">
                <a:latin typeface="Times New Roman" panose="02020603050405020304" pitchFamily="18" charset="0"/>
                <a:cs typeface="Times New Roman" panose="02020603050405020304" pitchFamily="18" charset="0"/>
              </a:rPr>
              <a:t>     -Surgeon operates remotely</a:t>
            </a:r>
          </a:p>
          <a:p>
            <a:pPr algn="just"/>
            <a:r>
              <a:rPr lang="en-US" cap="none" dirty="0">
                <a:latin typeface="Times New Roman" panose="02020603050405020304" pitchFamily="18" charset="0"/>
                <a:cs typeface="Times New Roman" panose="02020603050405020304" pitchFamily="18" charset="0"/>
              </a:rPr>
              <a:t>     -Has the control of robotic arm to move</a:t>
            </a:r>
          </a:p>
          <a:p>
            <a:pPr algn="just"/>
            <a:r>
              <a:rPr lang="en-US" cap="none" dirty="0">
                <a:latin typeface="Times New Roman" panose="02020603050405020304" pitchFamily="18" charset="0"/>
                <a:cs typeface="Times New Roman" panose="02020603050405020304" pitchFamily="18" charset="0"/>
              </a:rPr>
              <a:t>     -Have no direct way to operate</a:t>
            </a:r>
          </a:p>
          <a:p>
            <a:pPr algn="just"/>
            <a:r>
              <a:rPr lang="en-US" cap="none" dirty="0">
                <a:latin typeface="Times New Roman" panose="02020603050405020304" pitchFamily="18" charset="0"/>
                <a:cs typeface="Times New Roman" panose="02020603050405020304" pitchFamily="18" charset="0"/>
              </a:rPr>
              <a:t>     -Applicable for minimally invasive </a:t>
            </a:r>
          </a:p>
          <a:p>
            <a:pPr algn="just"/>
            <a:r>
              <a:rPr lang="en-US" cap="none" dirty="0">
                <a:latin typeface="Times New Roman" panose="02020603050405020304" pitchFamily="18" charset="0"/>
                <a:cs typeface="Times New Roman" panose="02020603050405020304" pitchFamily="18" charset="0"/>
              </a:rPr>
              <a:t>      surgeries</a:t>
            </a:r>
          </a:p>
          <a:p>
            <a:pPr algn="just"/>
            <a:r>
              <a:rPr lang="en-US" cap="none" dirty="0">
                <a:latin typeface="Times New Roman" panose="02020603050405020304" pitchFamily="18" charset="0"/>
                <a:cs typeface="Times New Roman" panose="02020603050405020304" pitchFamily="18" charset="0"/>
              </a:rPr>
              <a:t>    </a:t>
            </a:r>
          </a:p>
          <a:p>
            <a:pPr algn="just"/>
            <a:endParaRPr lang="en-US" cap="none" dirty="0">
              <a:latin typeface="Times New Roman" panose="02020603050405020304" pitchFamily="18" charset="0"/>
              <a:cs typeface="Times New Roman" panose="02020603050405020304" pitchFamily="18" charset="0"/>
            </a:endParaRPr>
          </a:p>
        </p:txBody>
      </p:sp>
      <p:pic>
        <p:nvPicPr>
          <p:cNvPr id="1026" name="Picture 2" descr="Does robotic telesurgery have a future? | Medical Design and Outsourc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9600" y="1752600"/>
            <a:ext cx="3962400" cy="5105400"/>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D57F1E4F-1CFF-5643-939E-217C01CDF565}" type="slidenum">
              <a:rPr lang="en-US" smtClean="0"/>
              <a:pPr/>
              <a:t>24</a:t>
            </a:fld>
            <a:endParaRPr lang="en-US" dirty="0"/>
          </a:p>
        </p:txBody>
      </p:sp>
      <p:sp>
        <p:nvSpPr>
          <p:cNvPr id="9" name="TextBox 8"/>
          <p:cNvSpPr txBox="1"/>
          <p:nvPr/>
        </p:nvSpPr>
        <p:spPr>
          <a:xfrm>
            <a:off x="11201400" y="304800"/>
            <a:ext cx="685800" cy="646331"/>
          </a:xfrm>
          <a:prstGeom prst="rect">
            <a:avLst/>
          </a:prstGeom>
          <a:noFill/>
        </p:spPr>
        <p:txBody>
          <a:bodyPr wrap="square" rtlCol="0">
            <a:spAutoFit/>
          </a:bodyPr>
          <a:lstStyle/>
          <a:p>
            <a:r>
              <a:rPr lang="en-US" sz="3600" b="1" dirty="0">
                <a:latin typeface="Sitka Banner" panose="02000505000000020004" pitchFamily="2" charset="0"/>
              </a:rPr>
              <a:t>24</a:t>
            </a:r>
          </a:p>
        </p:txBody>
      </p:sp>
    </p:spTree>
    <p:extLst>
      <p:ext uri="{BB962C8B-B14F-4D97-AF65-F5344CB8AC3E}">
        <p14:creationId xmlns:p14="http://schemas.microsoft.com/office/powerpoint/2010/main" val="6405822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Applications of medical robots  </a:t>
            </a:r>
          </a:p>
        </p:txBody>
      </p:sp>
      <p:sp>
        <p:nvSpPr>
          <p:cNvPr id="7" name="Title 1"/>
          <p:cNvSpPr txBox="1">
            <a:spLocks/>
          </p:cNvSpPr>
          <p:nvPr/>
        </p:nvSpPr>
        <p:spPr>
          <a:xfrm>
            <a:off x="214952" y="3539943"/>
            <a:ext cx="9919648"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b="1" i="1" cap="none" dirty="0">
                <a:solidFill>
                  <a:schemeClr val="accent6">
                    <a:lumMod val="60000"/>
                    <a:lumOff val="40000"/>
                  </a:schemeClr>
                </a:solidFill>
                <a:latin typeface="Times New Roman" panose="02020603050405020304" pitchFamily="18" charset="0"/>
                <a:cs typeface="Times New Roman" panose="02020603050405020304" pitchFamily="18" charset="0"/>
              </a:rPr>
              <a:t>Surgical Training</a:t>
            </a:r>
            <a:endParaRPr lang="en-US" cap="none" dirty="0">
              <a:latin typeface="Times New Roman" panose="02020603050405020304" pitchFamily="18" charset="0"/>
              <a:cs typeface="Times New Roman" panose="02020603050405020304" pitchFamily="18" charset="0"/>
            </a:endParaRPr>
          </a:p>
          <a:p>
            <a:pPr algn="just"/>
            <a:r>
              <a:rPr lang="en-US" cap="none" dirty="0">
                <a:latin typeface="Times New Roman" panose="02020603050405020304" pitchFamily="18" charset="0"/>
                <a:cs typeface="Times New Roman" panose="02020603050405020304" pitchFamily="18" charset="0"/>
              </a:rPr>
              <a:t>     -Used for medical resident students</a:t>
            </a:r>
          </a:p>
          <a:p>
            <a:pPr algn="just"/>
            <a:r>
              <a:rPr lang="en-US" cap="none" dirty="0">
                <a:latin typeface="Times New Roman" panose="02020603050405020304" pitchFamily="18" charset="0"/>
                <a:cs typeface="Times New Roman" panose="02020603050405020304" pitchFamily="18" charset="0"/>
              </a:rPr>
              <a:t>     -Robots are used as surgical training</a:t>
            </a:r>
          </a:p>
          <a:p>
            <a:pPr algn="just"/>
            <a:r>
              <a:rPr lang="en-US" cap="none" dirty="0">
                <a:latin typeface="Times New Roman" panose="02020603050405020304" pitchFamily="18" charset="0"/>
                <a:cs typeface="Times New Roman" panose="02020603050405020304" pitchFamily="18" charset="0"/>
              </a:rPr>
              <a:t>      Simulators</a:t>
            </a:r>
          </a:p>
          <a:p>
            <a:pPr algn="just"/>
            <a:r>
              <a:rPr lang="en-US" cap="none" dirty="0">
                <a:latin typeface="Times New Roman" panose="02020603050405020304" pitchFamily="18" charset="0"/>
                <a:cs typeface="Times New Roman" panose="02020603050405020304" pitchFamily="18" charset="0"/>
              </a:rPr>
              <a:t>     -Training is provided to new comers</a:t>
            </a:r>
          </a:p>
          <a:p>
            <a:pPr algn="just"/>
            <a:r>
              <a:rPr lang="en-US" cap="none" dirty="0">
                <a:latin typeface="Times New Roman" panose="02020603050405020304" pitchFamily="18" charset="0"/>
                <a:cs typeface="Times New Roman" panose="02020603050405020304" pitchFamily="18" charset="0"/>
              </a:rPr>
              <a:t>     </a:t>
            </a:r>
          </a:p>
          <a:p>
            <a:pPr algn="just"/>
            <a:r>
              <a:rPr lang="en-US" cap="none" dirty="0">
                <a:latin typeface="Times New Roman" panose="02020603050405020304" pitchFamily="18" charset="0"/>
                <a:cs typeface="Times New Roman" panose="02020603050405020304" pitchFamily="18" charset="0"/>
              </a:rPr>
              <a:t>    </a:t>
            </a:r>
          </a:p>
          <a:p>
            <a:pPr algn="just"/>
            <a:endParaRPr lang="en-US" cap="none" dirty="0">
              <a:latin typeface="Times New Roman" panose="02020603050405020304" pitchFamily="18" charset="0"/>
              <a:cs typeface="Times New Roman" panose="02020603050405020304" pitchFamily="18" charset="0"/>
            </a:endParaRPr>
          </a:p>
        </p:txBody>
      </p:sp>
      <p:pic>
        <p:nvPicPr>
          <p:cNvPr id="2050" name="Picture 2" descr="Machine Learning in Surgical Robotics – 4 Applications That Matter | Emerj"/>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1000" y="1676400"/>
            <a:ext cx="4191000" cy="518501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1201400" y="304800"/>
            <a:ext cx="685800" cy="646331"/>
          </a:xfrm>
          <a:prstGeom prst="rect">
            <a:avLst/>
          </a:prstGeom>
          <a:noFill/>
        </p:spPr>
        <p:txBody>
          <a:bodyPr wrap="square" rtlCol="0">
            <a:spAutoFit/>
          </a:bodyPr>
          <a:lstStyle/>
          <a:p>
            <a:r>
              <a:rPr lang="en-US" sz="3600" b="1" dirty="0">
                <a:latin typeface="Sitka Banner" panose="02000505000000020004" pitchFamily="2" charset="0"/>
              </a:rPr>
              <a:t>25</a:t>
            </a:r>
          </a:p>
        </p:txBody>
      </p:sp>
    </p:spTree>
    <p:extLst>
      <p:ext uri="{BB962C8B-B14F-4D97-AF65-F5344CB8AC3E}">
        <p14:creationId xmlns:p14="http://schemas.microsoft.com/office/powerpoint/2010/main" val="25011950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latin typeface="Algerian" panose="04020705040A02060702" pitchFamily="82" charset="0"/>
              </a:rPr>
              <a:t>Applications of medical robots  </a:t>
            </a:r>
          </a:p>
        </p:txBody>
      </p:sp>
      <p:sp>
        <p:nvSpPr>
          <p:cNvPr id="7" name="Title 1"/>
          <p:cNvSpPr txBox="1">
            <a:spLocks/>
          </p:cNvSpPr>
          <p:nvPr/>
        </p:nvSpPr>
        <p:spPr>
          <a:xfrm>
            <a:off x="214952" y="4038600"/>
            <a:ext cx="9919648"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b="1" i="1" cap="none" dirty="0">
                <a:solidFill>
                  <a:schemeClr val="accent6">
                    <a:lumMod val="60000"/>
                    <a:lumOff val="40000"/>
                  </a:schemeClr>
                </a:solidFill>
                <a:latin typeface="Times New Roman" panose="02020603050405020304" pitchFamily="18" charset="0"/>
                <a:cs typeface="Times New Roman" panose="02020603050405020304" pitchFamily="18" charset="0"/>
              </a:rPr>
              <a:t>Telemedicine and Teleconsultation </a:t>
            </a:r>
            <a:endParaRPr lang="en-US" cap="none" dirty="0">
              <a:latin typeface="Times New Roman" panose="02020603050405020304" pitchFamily="18" charset="0"/>
              <a:cs typeface="Times New Roman" panose="02020603050405020304" pitchFamily="18" charset="0"/>
            </a:endParaRPr>
          </a:p>
          <a:p>
            <a:pPr algn="just"/>
            <a:r>
              <a:rPr lang="en-US" cap="none" dirty="0">
                <a:latin typeface="Times New Roman" panose="02020603050405020304" pitchFamily="18" charset="0"/>
                <a:cs typeface="Times New Roman" panose="02020603050405020304" pitchFamily="18" charset="0"/>
              </a:rPr>
              <a:t>     -Usage of communication systems</a:t>
            </a:r>
          </a:p>
          <a:p>
            <a:pPr algn="just"/>
            <a:r>
              <a:rPr lang="en-US" cap="none" dirty="0">
                <a:latin typeface="Times New Roman" panose="02020603050405020304" pitchFamily="18" charset="0"/>
                <a:cs typeface="Times New Roman" panose="02020603050405020304" pitchFamily="18" charset="0"/>
              </a:rPr>
              <a:t>       for healthcare</a:t>
            </a:r>
          </a:p>
          <a:p>
            <a:pPr algn="just"/>
            <a:r>
              <a:rPr lang="en-US" cap="none" dirty="0">
                <a:latin typeface="Times New Roman" panose="02020603050405020304" pitchFamily="18" charset="0"/>
                <a:cs typeface="Times New Roman" panose="02020603050405020304" pitchFamily="18" charset="0"/>
              </a:rPr>
              <a:t>     -Control of external camera during </a:t>
            </a:r>
          </a:p>
          <a:p>
            <a:pPr algn="just"/>
            <a:r>
              <a:rPr lang="en-US" cap="none" dirty="0">
                <a:latin typeface="Times New Roman" panose="02020603050405020304" pitchFamily="18" charset="0"/>
                <a:cs typeface="Times New Roman" panose="02020603050405020304" pitchFamily="18" charset="0"/>
              </a:rPr>
              <a:t>       endoscopy</a:t>
            </a:r>
          </a:p>
          <a:p>
            <a:pPr algn="just"/>
            <a:r>
              <a:rPr lang="en-US" cap="none" dirty="0">
                <a:latin typeface="Times New Roman" panose="02020603050405020304" pitchFamily="18" charset="0"/>
                <a:cs typeface="Times New Roman" panose="02020603050405020304" pitchFamily="18" charset="0"/>
              </a:rPr>
              <a:t>     -Share information within group of </a:t>
            </a:r>
          </a:p>
          <a:p>
            <a:pPr algn="just"/>
            <a:r>
              <a:rPr lang="en-US" cap="none" dirty="0">
                <a:latin typeface="Times New Roman" panose="02020603050405020304" pitchFamily="18" charset="0"/>
                <a:cs typeface="Times New Roman" panose="02020603050405020304" pitchFamily="18" charset="0"/>
              </a:rPr>
              <a:t>       Medical experts</a:t>
            </a:r>
          </a:p>
          <a:p>
            <a:pPr algn="just"/>
            <a:r>
              <a:rPr lang="en-US" cap="none" dirty="0">
                <a:latin typeface="Times New Roman" panose="02020603050405020304" pitchFamily="18" charset="0"/>
                <a:cs typeface="Times New Roman" panose="02020603050405020304" pitchFamily="18" charset="0"/>
              </a:rPr>
              <a:t>     - COVID19 cases…</a:t>
            </a:r>
          </a:p>
          <a:p>
            <a:pPr algn="just"/>
            <a:r>
              <a:rPr lang="en-US" cap="none" dirty="0">
                <a:latin typeface="Times New Roman" panose="02020603050405020304" pitchFamily="18" charset="0"/>
                <a:cs typeface="Times New Roman" panose="02020603050405020304" pitchFamily="18" charset="0"/>
              </a:rPr>
              <a:t>     </a:t>
            </a:r>
          </a:p>
          <a:p>
            <a:pPr algn="just"/>
            <a:r>
              <a:rPr lang="en-US" cap="none" dirty="0">
                <a:latin typeface="Times New Roman" panose="02020603050405020304" pitchFamily="18" charset="0"/>
                <a:cs typeface="Times New Roman" panose="02020603050405020304" pitchFamily="18" charset="0"/>
              </a:rPr>
              <a:t>    </a:t>
            </a:r>
          </a:p>
          <a:p>
            <a:pPr algn="just"/>
            <a:endParaRPr lang="en-US" cap="none" dirty="0">
              <a:latin typeface="Times New Roman" panose="02020603050405020304" pitchFamily="18" charset="0"/>
              <a:cs typeface="Times New Roman" panose="02020603050405020304" pitchFamily="18" charset="0"/>
            </a:endParaRPr>
          </a:p>
        </p:txBody>
      </p:sp>
      <p:sp>
        <p:nvSpPr>
          <p:cNvPr id="8" name="TextBox 7"/>
          <p:cNvSpPr txBox="1"/>
          <p:nvPr/>
        </p:nvSpPr>
        <p:spPr>
          <a:xfrm>
            <a:off x="11201400" y="304800"/>
            <a:ext cx="685800" cy="646331"/>
          </a:xfrm>
          <a:prstGeom prst="rect">
            <a:avLst/>
          </a:prstGeom>
          <a:noFill/>
        </p:spPr>
        <p:txBody>
          <a:bodyPr wrap="square" rtlCol="0">
            <a:spAutoFit/>
          </a:bodyPr>
          <a:lstStyle/>
          <a:p>
            <a:r>
              <a:rPr lang="en-US" sz="3600" b="1" dirty="0">
                <a:latin typeface="Sitka Banner" panose="02000505000000020004" pitchFamily="2" charset="0"/>
              </a:rPr>
              <a:t>26</a:t>
            </a:r>
          </a:p>
        </p:txBody>
      </p:sp>
    </p:spTree>
    <p:extLst>
      <p:ext uri="{BB962C8B-B14F-4D97-AF65-F5344CB8AC3E}">
        <p14:creationId xmlns:p14="http://schemas.microsoft.com/office/powerpoint/2010/main" val="36885415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Applications of medical robots  </a:t>
            </a:r>
          </a:p>
        </p:txBody>
      </p:sp>
      <p:pic>
        <p:nvPicPr>
          <p:cNvPr id="4" name="Picture 2" descr="Fig. 1"/>
          <p:cNvPicPr>
            <a:picLocks noChangeAspect="1" noChangeArrowheads="1"/>
          </p:cNvPicPr>
          <p:nvPr/>
        </p:nvPicPr>
        <p:blipFill rotWithShape="1">
          <a:blip r:embed="rId2">
            <a:extLst>
              <a:ext uri="{28A0092B-C50C-407E-A947-70E740481C1C}">
                <a14:useLocalDpi xmlns:a14="http://schemas.microsoft.com/office/drawing/2010/main" val="0"/>
              </a:ext>
            </a:extLst>
          </a:blip>
          <a:srcRect b="809"/>
          <a:stretch/>
        </p:blipFill>
        <p:spPr bwMode="auto">
          <a:xfrm>
            <a:off x="1143000" y="1684361"/>
            <a:ext cx="9674226" cy="495300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D57F1E4F-1CFF-5643-939E-217C01CDF565}" type="slidenum">
              <a:rPr lang="en-US" smtClean="0"/>
              <a:pPr/>
              <a:t>27</a:t>
            </a:fld>
            <a:endParaRPr lang="en-US" dirty="0"/>
          </a:p>
        </p:txBody>
      </p:sp>
      <p:sp>
        <p:nvSpPr>
          <p:cNvPr id="8" name="TextBox 7"/>
          <p:cNvSpPr txBox="1"/>
          <p:nvPr/>
        </p:nvSpPr>
        <p:spPr>
          <a:xfrm>
            <a:off x="11201400" y="304800"/>
            <a:ext cx="685800" cy="707886"/>
          </a:xfrm>
          <a:prstGeom prst="rect">
            <a:avLst/>
          </a:prstGeom>
          <a:noFill/>
        </p:spPr>
        <p:txBody>
          <a:bodyPr wrap="square" rtlCol="0">
            <a:spAutoFit/>
          </a:bodyPr>
          <a:lstStyle/>
          <a:p>
            <a:r>
              <a:rPr lang="en-US" sz="4000" b="1" dirty="0">
                <a:latin typeface="Sitka Banner" panose="02000505000000020004" pitchFamily="2" charset="0"/>
              </a:rPr>
              <a:t>27</a:t>
            </a:r>
          </a:p>
        </p:txBody>
      </p:sp>
    </p:spTree>
    <p:extLst>
      <p:ext uri="{BB962C8B-B14F-4D97-AF65-F5344CB8AC3E}">
        <p14:creationId xmlns:p14="http://schemas.microsoft.com/office/powerpoint/2010/main" val="13742504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Applications of medical robots  </a:t>
            </a:r>
          </a:p>
        </p:txBody>
      </p:sp>
      <p:sp>
        <p:nvSpPr>
          <p:cNvPr id="7" name="Title 1"/>
          <p:cNvSpPr txBox="1">
            <a:spLocks/>
          </p:cNvSpPr>
          <p:nvPr/>
        </p:nvSpPr>
        <p:spPr>
          <a:xfrm>
            <a:off x="214952" y="4038600"/>
            <a:ext cx="9919648"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b="1" i="1" cap="none" dirty="0">
                <a:solidFill>
                  <a:schemeClr val="accent6">
                    <a:lumMod val="60000"/>
                    <a:lumOff val="40000"/>
                  </a:schemeClr>
                </a:solidFill>
                <a:latin typeface="Times New Roman" panose="02020603050405020304" pitchFamily="18" charset="0"/>
                <a:cs typeface="Times New Roman" panose="02020603050405020304" pitchFamily="18" charset="0"/>
              </a:rPr>
              <a:t> Rehabilitation </a:t>
            </a:r>
            <a:endParaRPr lang="en-US" cap="none" dirty="0">
              <a:latin typeface="Times New Roman" panose="02020603050405020304" pitchFamily="18" charset="0"/>
              <a:cs typeface="Times New Roman" panose="02020603050405020304" pitchFamily="18" charset="0"/>
            </a:endParaRPr>
          </a:p>
          <a:p>
            <a:pPr algn="just"/>
            <a:r>
              <a:rPr lang="en-US" cap="none" dirty="0">
                <a:latin typeface="Times New Roman" panose="02020603050405020304" pitchFamily="18" charset="0"/>
                <a:cs typeface="Times New Roman" panose="02020603050405020304" pitchFamily="18" charset="0"/>
              </a:rPr>
              <a:t>     -Assistive Robots </a:t>
            </a:r>
          </a:p>
          <a:p>
            <a:pPr algn="just"/>
            <a:r>
              <a:rPr lang="en-US" cap="none" dirty="0">
                <a:latin typeface="Times New Roman" panose="02020603050405020304" pitchFamily="18" charset="0"/>
                <a:cs typeface="Times New Roman" panose="02020603050405020304" pitchFamily="18" charset="0"/>
              </a:rPr>
              <a:t>     -Wheelchair with intelligent </a:t>
            </a:r>
          </a:p>
          <a:p>
            <a:pPr algn="just"/>
            <a:r>
              <a:rPr lang="en-US" cap="none" dirty="0">
                <a:latin typeface="Times New Roman" panose="02020603050405020304" pitchFamily="18" charset="0"/>
                <a:cs typeface="Times New Roman" panose="02020603050405020304" pitchFamily="18" charset="0"/>
              </a:rPr>
              <a:t>       navigational systems</a:t>
            </a:r>
          </a:p>
          <a:p>
            <a:pPr algn="just"/>
            <a:r>
              <a:rPr lang="en-US" cap="none" dirty="0">
                <a:latin typeface="Times New Roman" panose="02020603050405020304" pitchFamily="18" charset="0"/>
                <a:cs typeface="Times New Roman" panose="02020603050405020304" pitchFamily="18" charset="0"/>
              </a:rPr>
              <a:t>     </a:t>
            </a:r>
          </a:p>
          <a:p>
            <a:pPr algn="just"/>
            <a:r>
              <a:rPr lang="en-US" cap="none" dirty="0">
                <a:latin typeface="Times New Roman" panose="02020603050405020304" pitchFamily="18" charset="0"/>
                <a:cs typeface="Times New Roman" panose="02020603050405020304" pitchFamily="18" charset="0"/>
              </a:rPr>
              <a:t>    </a:t>
            </a:r>
          </a:p>
          <a:p>
            <a:pPr algn="just"/>
            <a:endParaRPr lang="en-US" cap="none" dirty="0">
              <a:latin typeface="Times New Roman" panose="02020603050405020304" pitchFamily="18" charset="0"/>
              <a:cs typeface="Times New Roman" panose="02020603050405020304" pitchFamily="18" charset="0"/>
            </a:endParaRPr>
          </a:p>
        </p:txBody>
      </p:sp>
      <p:pic>
        <p:nvPicPr>
          <p:cNvPr id="5124" name="Picture 4" descr="8 An intelligent wheelchair based on a BCI and an autonomous navigation...  | Download Scientific Diagr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75127" y="1752600"/>
            <a:ext cx="5905500" cy="51054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1201400" y="304800"/>
            <a:ext cx="685800" cy="646331"/>
          </a:xfrm>
          <a:prstGeom prst="rect">
            <a:avLst/>
          </a:prstGeom>
          <a:noFill/>
        </p:spPr>
        <p:txBody>
          <a:bodyPr wrap="square" rtlCol="0">
            <a:spAutoFit/>
          </a:bodyPr>
          <a:lstStyle/>
          <a:p>
            <a:r>
              <a:rPr lang="en-US" sz="3600" b="1" dirty="0">
                <a:latin typeface="Sitka Banner" panose="02000505000000020004" pitchFamily="2" charset="0"/>
              </a:rPr>
              <a:t>28</a:t>
            </a:r>
          </a:p>
        </p:txBody>
      </p:sp>
    </p:spTree>
    <p:extLst>
      <p:ext uri="{BB962C8B-B14F-4D97-AF65-F5344CB8AC3E}">
        <p14:creationId xmlns:p14="http://schemas.microsoft.com/office/powerpoint/2010/main" val="15776721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Examples of medical robots  </a:t>
            </a:r>
          </a:p>
        </p:txBody>
      </p:sp>
      <p:sp>
        <p:nvSpPr>
          <p:cNvPr id="7" name="Title 1"/>
          <p:cNvSpPr txBox="1">
            <a:spLocks/>
          </p:cNvSpPr>
          <p:nvPr/>
        </p:nvSpPr>
        <p:spPr>
          <a:xfrm>
            <a:off x="492457" y="3962400"/>
            <a:ext cx="7279943"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b="1" i="1" cap="none" dirty="0">
                <a:solidFill>
                  <a:schemeClr val="accent6">
                    <a:lumMod val="60000"/>
                    <a:lumOff val="40000"/>
                  </a:schemeClr>
                </a:solidFill>
                <a:latin typeface="Times New Roman" panose="02020603050405020304" pitchFamily="18" charset="0"/>
                <a:cs typeface="Times New Roman" panose="02020603050405020304" pitchFamily="18" charset="0"/>
              </a:rPr>
              <a:t> Vasteras Giraff  </a:t>
            </a:r>
            <a:endParaRPr lang="en-US" cap="none" dirty="0">
              <a:latin typeface="Times New Roman" panose="02020603050405020304" pitchFamily="18" charset="0"/>
              <a:cs typeface="Times New Roman" panose="02020603050405020304" pitchFamily="18" charset="0"/>
            </a:endParaRPr>
          </a:p>
          <a:p>
            <a:pPr algn="just"/>
            <a:r>
              <a:rPr lang="en-US" sz="3200" cap="none" dirty="0">
                <a:latin typeface="Times New Roman" panose="02020603050405020304" pitchFamily="18" charset="0"/>
                <a:cs typeface="Times New Roman" panose="02020603050405020304" pitchFamily="18" charset="0"/>
              </a:rPr>
              <a:t>     The Vasteras Giraff is a mobile communication tool that enables the elderly to communicate with the outside world. It's remote controlled, and it has wheels, a camera and a monitor. Essentially, the Giraff is a robot that provides two-way video calling similar to Skype. A caregiver can control the robot using a typical PC.  </a:t>
            </a:r>
            <a:r>
              <a:rPr lang="en-US" cap="none" dirty="0">
                <a:latin typeface="Times New Roman" panose="02020603050405020304" pitchFamily="18" charset="0"/>
                <a:cs typeface="Times New Roman" panose="02020603050405020304" pitchFamily="18" charset="0"/>
              </a:rPr>
              <a:t>   </a:t>
            </a:r>
          </a:p>
          <a:p>
            <a:pPr algn="just"/>
            <a:r>
              <a:rPr lang="en-US" sz="3200" cap="none" dirty="0">
                <a:latin typeface="Times New Roman" panose="02020603050405020304" pitchFamily="18" charset="0"/>
                <a:cs typeface="Times New Roman" panose="02020603050405020304" pitchFamily="18" charset="0"/>
              </a:rPr>
              <a:t>    </a:t>
            </a:r>
          </a:p>
          <a:p>
            <a:pPr algn="just"/>
            <a:endParaRPr lang="en-US" cap="none" dirty="0">
              <a:latin typeface="Times New Roman" panose="02020603050405020304" pitchFamily="18" charset="0"/>
              <a:cs typeface="Times New Roman" panose="02020603050405020304" pitchFamily="18" charset="0"/>
            </a:endParaRPr>
          </a:p>
        </p:txBody>
      </p:sp>
      <p:pic>
        <p:nvPicPr>
          <p:cNvPr id="7170" name="Picture 2" descr="Origin of Vasteras Giraff by Andoh Ark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1152" y="2781300"/>
            <a:ext cx="4267200" cy="4076700"/>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D57F1E4F-1CFF-5643-939E-217C01CDF565}" type="slidenum">
              <a:rPr lang="en-US" smtClean="0"/>
              <a:pPr/>
              <a:t>29</a:t>
            </a:fld>
            <a:endParaRPr lang="en-US" dirty="0"/>
          </a:p>
        </p:txBody>
      </p:sp>
      <p:sp>
        <p:nvSpPr>
          <p:cNvPr id="9" name="TextBox 8"/>
          <p:cNvSpPr txBox="1"/>
          <p:nvPr/>
        </p:nvSpPr>
        <p:spPr>
          <a:xfrm>
            <a:off x="11201400" y="304800"/>
            <a:ext cx="685800" cy="646331"/>
          </a:xfrm>
          <a:prstGeom prst="rect">
            <a:avLst/>
          </a:prstGeom>
          <a:noFill/>
        </p:spPr>
        <p:txBody>
          <a:bodyPr wrap="square" rtlCol="0">
            <a:spAutoFit/>
          </a:bodyPr>
          <a:lstStyle/>
          <a:p>
            <a:r>
              <a:rPr lang="en-US" sz="3600" b="1" dirty="0">
                <a:latin typeface="Sitka Banner" panose="02000505000000020004" pitchFamily="2" charset="0"/>
              </a:rPr>
              <a:t>29</a:t>
            </a:r>
          </a:p>
        </p:txBody>
      </p:sp>
    </p:spTree>
    <p:extLst>
      <p:ext uri="{BB962C8B-B14F-4D97-AF65-F5344CB8AC3E}">
        <p14:creationId xmlns:p14="http://schemas.microsoft.com/office/powerpoint/2010/main" val="22419635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510061"/>
            <a:ext cx="9061538" cy="1456267"/>
          </a:xfrm>
        </p:spPr>
        <p:txBody>
          <a:bodyPr>
            <a:noAutofit/>
          </a:bodyPr>
          <a:lstStyle/>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A Robot is defined by </a:t>
            </a:r>
            <a:r>
              <a:rPr lang="en-US" b="1" cap="none" dirty="0">
                <a:latin typeface="Times New Roman" panose="02020603050405020304" pitchFamily="18" charset="0"/>
                <a:cs typeface="Times New Roman" panose="02020603050405020304" pitchFamily="18" charset="0"/>
              </a:rPr>
              <a:t>International Standard of organization (ISO)</a:t>
            </a:r>
            <a:r>
              <a:rPr lang="en-US" cap="none" dirty="0">
                <a:latin typeface="Times New Roman" panose="02020603050405020304" pitchFamily="18" charset="0"/>
                <a:cs typeface="Times New Roman" panose="02020603050405020304" pitchFamily="18" charset="0"/>
              </a:rPr>
              <a:t> as a </a:t>
            </a:r>
            <a:r>
              <a:rPr lang="en-US" i="1" cap="none" dirty="0">
                <a:latin typeface="Times New Roman" panose="02020603050405020304" pitchFamily="18" charset="0"/>
                <a:cs typeface="Times New Roman" panose="02020603050405020304" pitchFamily="18" charset="0"/>
              </a:rPr>
              <a:t>reprogrammable</a:t>
            </a:r>
            <a:r>
              <a:rPr lang="en-US" cap="none" dirty="0">
                <a:latin typeface="Times New Roman" panose="02020603050405020304" pitchFamily="18" charset="0"/>
                <a:cs typeface="Times New Roman" panose="02020603050405020304" pitchFamily="18" charset="0"/>
              </a:rPr>
              <a:t>, </a:t>
            </a:r>
            <a:r>
              <a:rPr lang="en-US" i="1" cap="none" dirty="0">
                <a:latin typeface="Times New Roman" panose="02020603050405020304" pitchFamily="18" charset="0"/>
                <a:cs typeface="Times New Roman" panose="02020603050405020304" pitchFamily="18" charset="0"/>
              </a:rPr>
              <a:t>multifunctional</a:t>
            </a:r>
            <a:r>
              <a:rPr lang="en-US" cap="none" dirty="0">
                <a:latin typeface="Times New Roman" panose="02020603050405020304" pitchFamily="18" charset="0"/>
                <a:cs typeface="Times New Roman" panose="02020603050405020304" pitchFamily="18" charset="0"/>
              </a:rPr>
              <a:t> manipulator designed to  move material, parts, tools or specialized devices through variable programmed motions for the performance of a variety of tasks. </a:t>
            </a:r>
            <a:endParaRPr lang="en-US"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rotWithShape="1">
          <a:blip r:embed="rId2"/>
          <a:srcRect l="53432" t="20555" r="13805" b="13776"/>
          <a:stretch/>
        </p:blipFill>
        <p:spPr>
          <a:xfrm>
            <a:off x="9525000" y="3023518"/>
            <a:ext cx="2656114" cy="3843598"/>
          </a:xfrm>
          <a:prstGeom prst="rect">
            <a:avLst/>
          </a:prstGeom>
          <a:ln>
            <a:solidFill>
              <a:srgbClr val="FFFFFF"/>
            </a:solidFill>
          </a:ln>
        </p:spPr>
      </p:pic>
      <p:sp>
        <p:nvSpPr>
          <p:cNvPr id="5" name="Title 1"/>
          <p:cNvSpPr txBox="1">
            <a:spLocks/>
          </p:cNvSpPr>
          <p:nvPr/>
        </p:nvSpPr>
        <p:spPr>
          <a:xfrm>
            <a:off x="838201" y="762000"/>
            <a:ext cx="10131425" cy="1456267"/>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a:solidFill>
                  <a:schemeClr val="accent6">
                    <a:lumMod val="40000"/>
                    <a:lumOff val="60000"/>
                  </a:schemeClr>
                </a:solidFill>
                <a:latin typeface="Algerian" panose="04020705040A02060702" pitchFamily="82" charset="0"/>
              </a:rPr>
              <a:t>Introduction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3</a:t>
            </a:fld>
            <a:endParaRPr lang="en-US" dirty="0"/>
          </a:p>
        </p:txBody>
      </p:sp>
      <p:sp>
        <p:nvSpPr>
          <p:cNvPr id="9" name="TextBox 8"/>
          <p:cNvSpPr txBox="1"/>
          <p:nvPr/>
        </p:nvSpPr>
        <p:spPr>
          <a:xfrm>
            <a:off x="11201400" y="339804"/>
            <a:ext cx="685800" cy="1107996"/>
          </a:xfrm>
          <a:prstGeom prst="rect">
            <a:avLst/>
          </a:prstGeom>
          <a:noFill/>
        </p:spPr>
        <p:txBody>
          <a:bodyPr wrap="square" rtlCol="0">
            <a:spAutoFit/>
          </a:bodyPr>
          <a:lstStyle/>
          <a:p>
            <a:r>
              <a:rPr lang="en-US" sz="6600" b="1" dirty="0">
                <a:latin typeface="Sitka Banner" panose="02000505000000020004" pitchFamily="2" charset="0"/>
              </a:rPr>
              <a:t>3</a:t>
            </a:r>
          </a:p>
        </p:txBody>
      </p:sp>
    </p:spTree>
    <p:extLst>
      <p:ext uri="{BB962C8B-B14F-4D97-AF65-F5344CB8AC3E}">
        <p14:creationId xmlns:p14="http://schemas.microsoft.com/office/powerpoint/2010/main" val="31502269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Examples of medical robots  </a:t>
            </a:r>
          </a:p>
        </p:txBody>
      </p:sp>
      <p:sp>
        <p:nvSpPr>
          <p:cNvPr id="7" name="Title 1"/>
          <p:cNvSpPr txBox="1">
            <a:spLocks/>
          </p:cNvSpPr>
          <p:nvPr/>
        </p:nvSpPr>
        <p:spPr>
          <a:xfrm>
            <a:off x="492457" y="3962400"/>
            <a:ext cx="7279943"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b="1" i="1" cap="none" dirty="0">
                <a:solidFill>
                  <a:schemeClr val="accent6">
                    <a:lumMod val="60000"/>
                    <a:lumOff val="40000"/>
                  </a:schemeClr>
                </a:solidFill>
                <a:latin typeface="Times New Roman" panose="02020603050405020304" pitchFamily="18" charset="0"/>
                <a:cs typeface="Times New Roman" panose="02020603050405020304" pitchFamily="18" charset="0"/>
              </a:rPr>
              <a:t> </a:t>
            </a:r>
            <a:r>
              <a:rPr lang="en-US" b="1" i="1" cap="none" dirty="0" err="1">
                <a:solidFill>
                  <a:schemeClr val="accent6">
                    <a:lumMod val="60000"/>
                    <a:lumOff val="40000"/>
                  </a:schemeClr>
                </a:solidFill>
                <a:latin typeface="Times New Roman" panose="02020603050405020304" pitchFamily="18" charset="0"/>
                <a:cs typeface="Times New Roman" panose="02020603050405020304" pitchFamily="18" charset="0"/>
              </a:rPr>
              <a:t>Aethon</a:t>
            </a:r>
            <a:r>
              <a:rPr lang="en-US" b="1" i="1" cap="none" dirty="0">
                <a:solidFill>
                  <a:schemeClr val="accent6">
                    <a:lumMod val="60000"/>
                    <a:lumOff val="40000"/>
                  </a:schemeClr>
                </a:solidFill>
                <a:latin typeface="Times New Roman" panose="02020603050405020304" pitchFamily="18" charset="0"/>
                <a:cs typeface="Times New Roman" panose="02020603050405020304" pitchFamily="18" charset="0"/>
              </a:rPr>
              <a:t> Tug  </a:t>
            </a:r>
            <a:endParaRPr lang="en-US" cap="none" dirty="0">
              <a:latin typeface="Times New Roman" panose="02020603050405020304" pitchFamily="18" charset="0"/>
              <a:cs typeface="Times New Roman" panose="02020603050405020304" pitchFamily="18" charset="0"/>
            </a:endParaRPr>
          </a:p>
          <a:p>
            <a:pPr algn="just"/>
            <a:r>
              <a:rPr lang="en-US" sz="3200" cap="none" dirty="0">
                <a:latin typeface="Times New Roman" panose="02020603050405020304" pitchFamily="18" charset="0"/>
                <a:cs typeface="Times New Roman" panose="02020603050405020304" pitchFamily="18" charset="0"/>
              </a:rPr>
              <a:t> The </a:t>
            </a:r>
            <a:r>
              <a:rPr lang="en-US" sz="3200" cap="none" dirty="0" err="1">
                <a:latin typeface="Times New Roman" panose="02020603050405020304" pitchFamily="18" charset="0"/>
                <a:cs typeface="Times New Roman" panose="02020603050405020304" pitchFamily="18" charset="0"/>
              </a:rPr>
              <a:t>Aethon</a:t>
            </a:r>
            <a:r>
              <a:rPr lang="en-US" sz="3200" cap="none" dirty="0">
                <a:latin typeface="Times New Roman" panose="02020603050405020304" pitchFamily="18" charset="0"/>
                <a:cs typeface="Times New Roman" panose="02020603050405020304" pitchFamily="18" charset="0"/>
              </a:rPr>
              <a:t> mobile robots perform delivery and transportation tasks in hospitals to give staff more time to focus on patient care.   Secure delivery of pharmacy medications and laboratory specimens and heavier loads such as meals, linens, and environmental services are all moved autonomously. Reduces cost-per-delivery by up to 80%.</a:t>
            </a:r>
          </a:p>
          <a:p>
            <a:pPr algn="just"/>
            <a:r>
              <a:rPr lang="en-US" sz="3200" cap="none" dirty="0">
                <a:latin typeface="Times New Roman" panose="02020603050405020304" pitchFamily="18" charset="0"/>
                <a:cs typeface="Times New Roman" panose="02020603050405020304" pitchFamily="18" charset="0"/>
              </a:rPr>
              <a:t>    </a:t>
            </a:r>
          </a:p>
          <a:p>
            <a:pPr algn="just"/>
            <a:endParaRPr lang="en-US" cap="none" dirty="0">
              <a:latin typeface="Times New Roman" panose="02020603050405020304" pitchFamily="18" charset="0"/>
              <a:cs typeface="Times New Roman" panose="02020603050405020304" pitchFamily="18" charset="0"/>
            </a:endParaRPr>
          </a:p>
        </p:txBody>
      </p:sp>
      <p:pic>
        <p:nvPicPr>
          <p:cNvPr id="8196" name="Picture 4" descr="robotic rounds: would you take your meds from a robot? - innovatemedtec  content libra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2400" y="2065866"/>
            <a:ext cx="4419600" cy="4798957"/>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D57F1E4F-1CFF-5643-939E-217C01CDF565}" type="slidenum">
              <a:rPr lang="en-US" smtClean="0"/>
              <a:pPr/>
              <a:t>30</a:t>
            </a:fld>
            <a:endParaRPr lang="en-US" dirty="0"/>
          </a:p>
        </p:txBody>
      </p:sp>
      <p:sp>
        <p:nvSpPr>
          <p:cNvPr id="10" name="TextBox 9"/>
          <p:cNvSpPr txBox="1"/>
          <p:nvPr/>
        </p:nvSpPr>
        <p:spPr>
          <a:xfrm>
            <a:off x="11201400" y="304800"/>
            <a:ext cx="685800" cy="646331"/>
          </a:xfrm>
          <a:prstGeom prst="rect">
            <a:avLst/>
          </a:prstGeom>
          <a:noFill/>
        </p:spPr>
        <p:txBody>
          <a:bodyPr wrap="square" rtlCol="0">
            <a:spAutoFit/>
          </a:bodyPr>
          <a:lstStyle/>
          <a:p>
            <a:r>
              <a:rPr lang="en-US" sz="3600" b="1" dirty="0">
                <a:latin typeface="Sitka Banner" panose="02000505000000020004" pitchFamily="2" charset="0"/>
              </a:rPr>
              <a:t>30</a:t>
            </a:r>
          </a:p>
        </p:txBody>
      </p:sp>
    </p:spTree>
    <p:extLst>
      <p:ext uri="{BB962C8B-B14F-4D97-AF65-F5344CB8AC3E}">
        <p14:creationId xmlns:p14="http://schemas.microsoft.com/office/powerpoint/2010/main" val="4531601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Examples of medical robots  </a:t>
            </a:r>
          </a:p>
        </p:txBody>
      </p:sp>
      <p:sp>
        <p:nvSpPr>
          <p:cNvPr id="7" name="Title 1"/>
          <p:cNvSpPr txBox="1">
            <a:spLocks/>
          </p:cNvSpPr>
          <p:nvPr/>
        </p:nvSpPr>
        <p:spPr>
          <a:xfrm>
            <a:off x="492457" y="3962400"/>
            <a:ext cx="7279943"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b="1" i="1" cap="none" dirty="0">
                <a:solidFill>
                  <a:schemeClr val="accent6">
                    <a:lumMod val="60000"/>
                    <a:lumOff val="40000"/>
                  </a:schemeClr>
                </a:solidFill>
                <a:latin typeface="Times New Roman" panose="02020603050405020304" pitchFamily="18" charset="0"/>
                <a:cs typeface="Times New Roman" panose="02020603050405020304" pitchFamily="18" charset="0"/>
              </a:rPr>
              <a:t> </a:t>
            </a:r>
            <a:r>
              <a:rPr lang="en-US" b="1" i="1" cap="none" dirty="0" err="1">
                <a:solidFill>
                  <a:schemeClr val="accent6">
                    <a:lumMod val="60000"/>
                    <a:lumOff val="40000"/>
                  </a:schemeClr>
                </a:solidFill>
                <a:latin typeface="Times New Roman" panose="02020603050405020304" pitchFamily="18" charset="0"/>
                <a:cs typeface="Times New Roman" panose="02020603050405020304" pitchFamily="18" charset="0"/>
              </a:rPr>
              <a:t>Bestic</a:t>
            </a:r>
            <a:r>
              <a:rPr lang="en-US" b="1" i="1" cap="none" dirty="0">
                <a:solidFill>
                  <a:schemeClr val="accent6">
                    <a:lumMod val="60000"/>
                    <a:lumOff val="40000"/>
                  </a:schemeClr>
                </a:solidFill>
                <a:latin typeface="Times New Roman" panose="02020603050405020304" pitchFamily="18" charset="0"/>
                <a:cs typeface="Times New Roman" panose="02020603050405020304" pitchFamily="18" charset="0"/>
              </a:rPr>
              <a:t> </a:t>
            </a:r>
            <a:endParaRPr lang="en-US" cap="none" dirty="0">
              <a:latin typeface="Times New Roman" panose="02020603050405020304" pitchFamily="18" charset="0"/>
              <a:cs typeface="Times New Roman" panose="02020603050405020304" pitchFamily="18" charset="0"/>
            </a:endParaRPr>
          </a:p>
          <a:p>
            <a:pPr algn="just"/>
            <a:r>
              <a:rPr lang="en-US" sz="3200" cap="none" dirty="0">
                <a:latin typeface="Times New Roman" panose="02020603050405020304" pitchFamily="18" charset="0"/>
                <a:cs typeface="Times New Roman" panose="02020603050405020304" pitchFamily="18" charset="0"/>
              </a:rPr>
              <a:t> The </a:t>
            </a:r>
            <a:r>
              <a:rPr lang="en-US" sz="3200" cap="none" dirty="0" err="1">
                <a:latin typeface="Times New Roman" panose="02020603050405020304" pitchFamily="18" charset="0"/>
                <a:cs typeface="Times New Roman" panose="02020603050405020304" pitchFamily="18" charset="0"/>
              </a:rPr>
              <a:t>Bestic</a:t>
            </a:r>
            <a:r>
              <a:rPr lang="en-US" sz="3200" cap="none" dirty="0">
                <a:latin typeface="Times New Roman" panose="02020603050405020304" pitchFamily="18" charset="0"/>
                <a:cs typeface="Times New Roman" panose="02020603050405020304" pitchFamily="18" charset="0"/>
              </a:rPr>
              <a:t> is an assistive eating device created by and for people who have impaired function, or lack function in arms and/or hands. Being able to control your meal yourself can contribute to increased quality of life and increased well-being. </a:t>
            </a:r>
            <a:r>
              <a:rPr lang="en-US" sz="3200" cap="none" dirty="0" err="1">
                <a:latin typeface="Times New Roman" panose="02020603050405020304" pitchFamily="18" charset="0"/>
                <a:cs typeface="Times New Roman" panose="02020603050405020304" pitchFamily="18" charset="0"/>
              </a:rPr>
              <a:t>Bestic</a:t>
            </a:r>
            <a:r>
              <a:rPr lang="en-US" sz="3200" cap="none" dirty="0">
                <a:latin typeface="Times New Roman" panose="02020603050405020304" pitchFamily="18" charset="0"/>
                <a:cs typeface="Times New Roman" panose="02020603050405020304" pitchFamily="18" charset="0"/>
              </a:rPr>
              <a:t> is very easy to use and allows the user to decide the pace of their meal.</a:t>
            </a:r>
          </a:p>
          <a:p>
            <a:pPr algn="just"/>
            <a:r>
              <a:rPr lang="en-US" sz="3200" cap="none" dirty="0">
                <a:latin typeface="Times New Roman" panose="02020603050405020304" pitchFamily="18" charset="0"/>
                <a:cs typeface="Times New Roman" panose="02020603050405020304" pitchFamily="18" charset="0"/>
              </a:rPr>
              <a:t>    </a:t>
            </a:r>
          </a:p>
          <a:p>
            <a:pPr algn="just"/>
            <a:endParaRPr lang="en-US" cap="none" dirty="0">
              <a:latin typeface="Times New Roman" panose="02020603050405020304" pitchFamily="18" charset="0"/>
              <a:cs typeface="Times New Roman" panose="02020603050405020304" pitchFamily="18" charset="0"/>
            </a:endParaRPr>
          </a:p>
        </p:txBody>
      </p:sp>
      <p:pic>
        <p:nvPicPr>
          <p:cNvPr id="9218" name="Picture 2" descr="Bestic | Made2Ai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6801" y="2138181"/>
            <a:ext cx="3505200" cy="471981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1201400" y="304800"/>
            <a:ext cx="685800" cy="707886"/>
          </a:xfrm>
          <a:prstGeom prst="rect">
            <a:avLst/>
          </a:prstGeom>
          <a:noFill/>
        </p:spPr>
        <p:txBody>
          <a:bodyPr wrap="square" rtlCol="0">
            <a:spAutoFit/>
          </a:bodyPr>
          <a:lstStyle/>
          <a:p>
            <a:r>
              <a:rPr lang="en-US" sz="4000" b="1" dirty="0">
                <a:latin typeface="Sitka Banner" panose="02000505000000020004" pitchFamily="2" charset="0"/>
              </a:rPr>
              <a:t>31</a:t>
            </a:r>
          </a:p>
        </p:txBody>
      </p:sp>
    </p:spTree>
    <p:extLst>
      <p:ext uri="{BB962C8B-B14F-4D97-AF65-F5344CB8AC3E}">
        <p14:creationId xmlns:p14="http://schemas.microsoft.com/office/powerpoint/2010/main" val="1570555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Examples of medical robots  </a:t>
            </a:r>
          </a:p>
        </p:txBody>
      </p:sp>
      <p:sp>
        <p:nvSpPr>
          <p:cNvPr id="7" name="Title 1"/>
          <p:cNvSpPr txBox="1">
            <a:spLocks/>
          </p:cNvSpPr>
          <p:nvPr/>
        </p:nvSpPr>
        <p:spPr>
          <a:xfrm>
            <a:off x="460613" y="3124200"/>
            <a:ext cx="7387988"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b="1" i="1" cap="none" dirty="0">
                <a:solidFill>
                  <a:schemeClr val="accent6">
                    <a:lumMod val="60000"/>
                    <a:lumOff val="40000"/>
                  </a:schemeClr>
                </a:solidFill>
                <a:latin typeface="Times New Roman" panose="02020603050405020304" pitchFamily="18" charset="0"/>
                <a:cs typeface="Times New Roman" panose="02020603050405020304" pitchFamily="18" charset="0"/>
              </a:rPr>
              <a:t> </a:t>
            </a:r>
            <a:r>
              <a:rPr lang="en-US" b="1" i="1" cap="none" dirty="0" err="1">
                <a:solidFill>
                  <a:schemeClr val="accent6">
                    <a:lumMod val="60000"/>
                    <a:lumOff val="40000"/>
                  </a:schemeClr>
                </a:solidFill>
                <a:latin typeface="Times New Roman" panose="02020603050405020304" pitchFamily="18" charset="0"/>
                <a:cs typeface="Times New Roman" panose="02020603050405020304" pitchFamily="18" charset="0"/>
              </a:rPr>
              <a:t>CosmoBot</a:t>
            </a:r>
            <a:r>
              <a:rPr lang="en-US" b="1" i="1" cap="none" dirty="0">
                <a:solidFill>
                  <a:schemeClr val="accent6">
                    <a:lumMod val="60000"/>
                    <a:lumOff val="40000"/>
                  </a:schemeClr>
                </a:solidFill>
                <a:latin typeface="Times New Roman" panose="02020603050405020304" pitchFamily="18" charset="0"/>
                <a:cs typeface="Times New Roman" panose="02020603050405020304" pitchFamily="18" charset="0"/>
              </a:rPr>
              <a:t>  </a:t>
            </a:r>
            <a:endParaRPr lang="en-US" cap="none" dirty="0">
              <a:latin typeface="Times New Roman" panose="02020603050405020304" pitchFamily="18" charset="0"/>
              <a:cs typeface="Times New Roman" panose="02020603050405020304" pitchFamily="18" charset="0"/>
            </a:endParaRPr>
          </a:p>
          <a:p>
            <a:pPr algn="just"/>
            <a:r>
              <a:rPr lang="en-US" sz="3200" cap="none" dirty="0">
                <a:latin typeface="Times New Roman" panose="02020603050405020304" pitchFamily="18" charset="0"/>
                <a:cs typeface="Times New Roman" panose="02020603050405020304" pitchFamily="18" charset="0"/>
              </a:rPr>
              <a:t>     </a:t>
            </a:r>
            <a:r>
              <a:rPr lang="en-US" sz="3200" cap="none" dirty="0" err="1">
                <a:latin typeface="Times New Roman" panose="02020603050405020304" pitchFamily="18" charset="0"/>
                <a:cs typeface="Times New Roman" panose="02020603050405020304" pitchFamily="18" charset="0"/>
              </a:rPr>
              <a:t>CosmoBot</a:t>
            </a:r>
            <a:r>
              <a:rPr lang="en-US" sz="3200" cap="none" dirty="0">
                <a:latin typeface="Times New Roman" panose="02020603050405020304" pitchFamily="18" charset="0"/>
                <a:cs typeface="Times New Roman" panose="02020603050405020304" pitchFamily="18" charset="0"/>
              </a:rPr>
              <a:t> is a child-friendly, interactive remote controlled </a:t>
            </a:r>
            <a:r>
              <a:rPr lang="en-US" sz="3200" u="sng" cap="none" dirty="0">
                <a:latin typeface="Times New Roman" panose="02020603050405020304" pitchFamily="18" charset="0"/>
                <a:cs typeface="Times New Roman" panose="02020603050405020304" pitchFamily="18" charset="0"/>
                <a:hlinkClick r:id="rId2" tooltip="Telerehabilitation"/>
              </a:rPr>
              <a:t>telerehabilitation</a:t>
            </a:r>
            <a:r>
              <a:rPr lang="en-US" sz="3200" cap="none" dirty="0">
                <a:latin typeface="Times New Roman" panose="02020603050405020304" pitchFamily="18" charset="0"/>
                <a:cs typeface="Times New Roman" panose="02020603050405020304" pitchFamily="18" charset="0"/>
              </a:rPr>
              <a:t> robot designed by </a:t>
            </a:r>
            <a:r>
              <a:rPr lang="en-US" sz="3200" cap="none" dirty="0" err="1">
                <a:latin typeface="Times New Roman" panose="02020603050405020304" pitchFamily="18" charset="0"/>
                <a:cs typeface="Times New Roman" panose="02020603050405020304" pitchFamily="18" charset="0"/>
                <a:hlinkClick r:id="rId3" tooltip="AnthroTronix, Inc (page does not exist)"/>
              </a:rPr>
              <a:t>AnthroTronix</a:t>
            </a:r>
            <a:r>
              <a:rPr lang="en-US" sz="3200" cap="none" dirty="0">
                <a:latin typeface="Times New Roman" panose="02020603050405020304" pitchFamily="18" charset="0"/>
                <a:cs typeface="Times New Roman" panose="02020603050405020304" pitchFamily="18" charset="0"/>
                <a:hlinkClick r:id="rId3" tooltip="AnthroTronix, Inc (page does not exist)"/>
              </a:rPr>
              <a:t>, Inc</a:t>
            </a:r>
            <a:r>
              <a:rPr lang="en-US" sz="3200" cap="none" dirty="0">
                <a:latin typeface="Times New Roman" panose="02020603050405020304" pitchFamily="18" charset="0"/>
                <a:cs typeface="Times New Roman" panose="02020603050405020304" pitchFamily="18" charset="0"/>
              </a:rPr>
              <a:t>. CozmoBot is part of an overall </a:t>
            </a:r>
            <a:r>
              <a:rPr lang="en-US" sz="3200" cap="none" dirty="0">
                <a:latin typeface="Times New Roman" panose="02020603050405020304" pitchFamily="18" charset="0"/>
                <a:cs typeface="Times New Roman" panose="02020603050405020304" pitchFamily="18" charset="0"/>
                <a:hlinkClick r:id="rId4" tooltip="Assistive technology"/>
              </a:rPr>
              <a:t>assistive technology</a:t>
            </a:r>
            <a:r>
              <a:rPr lang="en-US" sz="3200" cap="none" dirty="0">
                <a:latin typeface="Times New Roman" panose="02020603050405020304" pitchFamily="18" charset="0"/>
                <a:cs typeface="Times New Roman" panose="02020603050405020304" pitchFamily="18" charset="0"/>
              </a:rPr>
              <a:t> system that includes the </a:t>
            </a:r>
            <a:r>
              <a:rPr lang="en-US" sz="3200" cap="none" dirty="0" err="1">
                <a:latin typeface="Times New Roman" panose="02020603050405020304" pitchFamily="18" charset="0"/>
                <a:cs typeface="Times New Roman" panose="02020603050405020304" pitchFamily="18" charset="0"/>
              </a:rPr>
              <a:t>CosmoBot</a:t>
            </a:r>
            <a:r>
              <a:rPr lang="en-US" sz="3200" cap="none" dirty="0">
                <a:latin typeface="Times New Roman" panose="02020603050405020304" pitchFamily="18" charset="0"/>
                <a:cs typeface="Times New Roman" panose="02020603050405020304" pitchFamily="18" charset="0"/>
              </a:rPr>
              <a:t> robot, Mission Control input device, and accompanying software. </a:t>
            </a:r>
            <a:endParaRPr lang="en-US" cap="none" dirty="0">
              <a:latin typeface="Times New Roman" panose="02020603050405020304" pitchFamily="18" charset="0"/>
              <a:cs typeface="Times New Roman" panose="02020603050405020304" pitchFamily="18" charset="0"/>
            </a:endParaRPr>
          </a:p>
        </p:txBody>
      </p:sp>
      <p:pic>
        <p:nvPicPr>
          <p:cNvPr id="10242" name="Picture 2" descr="Wheeled Mobile Anthropomorphic Sociorobots | SpringerLin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2485" y="2065868"/>
            <a:ext cx="4328614" cy="479213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1201400" y="304800"/>
            <a:ext cx="685800" cy="646331"/>
          </a:xfrm>
          <a:prstGeom prst="rect">
            <a:avLst/>
          </a:prstGeom>
          <a:noFill/>
        </p:spPr>
        <p:txBody>
          <a:bodyPr wrap="square" rtlCol="0">
            <a:spAutoFit/>
          </a:bodyPr>
          <a:lstStyle/>
          <a:p>
            <a:r>
              <a:rPr lang="en-US" sz="3600" b="1" dirty="0">
                <a:latin typeface="Sitka Banner" panose="02000505000000020004" pitchFamily="2" charset="0"/>
              </a:rPr>
              <a:t>32</a:t>
            </a:r>
          </a:p>
        </p:txBody>
      </p:sp>
    </p:spTree>
    <p:extLst>
      <p:ext uri="{BB962C8B-B14F-4D97-AF65-F5344CB8AC3E}">
        <p14:creationId xmlns:p14="http://schemas.microsoft.com/office/powerpoint/2010/main" val="41947141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Examples of medical robots  </a:t>
            </a:r>
          </a:p>
        </p:txBody>
      </p:sp>
      <p:sp>
        <p:nvSpPr>
          <p:cNvPr id="7" name="Title 1"/>
          <p:cNvSpPr txBox="1">
            <a:spLocks/>
          </p:cNvSpPr>
          <p:nvPr/>
        </p:nvSpPr>
        <p:spPr>
          <a:xfrm>
            <a:off x="460613" y="3124200"/>
            <a:ext cx="7387988"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b="1" i="1" cap="none" dirty="0">
                <a:solidFill>
                  <a:schemeClr val="accent6">
                    <a:lumMod val="60000"/>
                    <a:lumOff val="40000"/>
                  </a:schemeClr>
                </a:solidFill>
                <a:latin typeface="Times New Roman" panose="02020603050405020304" pitchFamily="18" charset="0"/>
                <a:cs typeface="Times New Roman" panose="02020603050405020304" pitchFamily="18" charset="0"/>
              </a:rPr>
              <a:t> AESOP </a:t>
            </a:r>
          </a:p>
          <a:p>
            <a:pPr algn="just"/>
            <a:r>
              <a:rPr lang="en-US" b="1" i="1" cap="none" dirty="0">
                <a:solidFill>
                  <a:schemeClr val="accent6">
                    <a:lumMod val="60000"/>
                    <a:lumOff val="40000"/>
                  </a:schemeClr>
                </a:solidFill>
                <a:latin typeface="Times New Roman" panose="02020603050405020304" pitchFamily="18" charset="0"/>
                <a:cs typeface="Times New Roman" panose="02020603050405020304" pitchFamily="18" charset="0"/>
              </a:rPr>
              <a:t>     </a:t>
            </a:r>
            <a:r>
              <a:rPr lang="en-US" b="1" i="1" cap="none" dirty="0">
                <a:latin typeface="Times New Roman" panose="02020603050405020304" pitchFamily="18" charset="0"/>
                <a:cs typeface="Times New Roman" panose="02020603050405020304" pitchFamily="18" charset="0"/>
              </a:rPr>
              <a:t>-</a:t>
            </a:r>
            <a:r>
              <a:rPr lang="en-US" sz="3200" cap="none" dirty="0">
                <a:latin typeface="Times New Roman" panose="02020603050405020304" pitchFamily="18" charset="0"/>
                <a:cs typeface="Times New Roman" panose="02020603050405020304" pitchFamily="18" charset="0"/>
              </a:rPr>
              <a:t>Automated Endoscopic System for Optical Positioning (AESOP) is the voice activated endoscope, allowing the surgeon to see inside the patient’s body. </a:t>
            </a:r>
          </a:p>
        </p:txBody>
      </p:sp>
      <p:pic>
        <p:nvPicPr>
          <p:cNvPr id="11266" name="Picture 2" descr="AESOP 2000 – an acronym for automated endoscopic system for optimal... |  Download Scientific Diagr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7201" y="1828801"/>
            <a:ext cx="4114800" cy="50292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1201400" y="304800"/>
            <a:ext cx="685800" cy="646331"/>
          </a:xfrm>
          <a:prstGeom prst="rect">
            <a:avLst/>
          </a:prstGeom>
          <a:noFill/>
        </p:spPr>
        <p:txBody>
          <a:bodyPr wrap="square" rtlCol="0">
            <a:spAutoFit/>
          </a:bodyPr>
          <a:lstStyle/>
          <a:p>
            <a:r>
              <a:rPr lang="en-US" sz="3600" b="1" dirty="0">
                <a:latin typeface="Sitka Banner" panose="02000505000000020004" pitchFamily="2" charset="0"/>
              </a:rPr>
              <a:t>33</a:t>
            </a:r>
          </a:p>
        </p:txBody>
      </p:sp>
    </p:spTree>
    <p:extLst>
      <p:ext uri="{BB962C8B-B14F-4D97-AF65-F5344CB8AC3E}">
        <p14:creationId xmlns:p14="http://schemas.microsoft.com/office/powerpoint/2010/main" val="14973536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Examples of medical robots  </a:t>
            </a:r>
          </a:p>
        </p:txBody>
      </p:sp>
      <p:sp>
        <p:nvSpPr>
          <p:cNvPr id="7" name="Title 1"/>
          <p:cNvSpPr txBox="1">
            <a:spLocks/>
          </p:cNvSpPr>
          <p:nvPr/>
        </p:nvSpPr>
        <p:spPr>
          <a:xfrm>
            <a:off x="460613" y="3124200"/>
            <a:ext cx="6625987"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b="1" i="1" cap="none" dirty="0">
                <a:solidFill>
                  <a:schemeClr val="accent6">
                    <a:lumMod val="60000"/>
                    <a:lumOff val="40000"/>
                  </a:schemeClr>
                </a:solidFill>
                <a:latin typeface="Times New Roman" panose="02020603050405020304" pitchFamily="18" charset="0"/>
                <a:cs typeface="Times New Roman" panose="02020603050405020304" pitchFamily="18" charset="0"/>
              </a:rPr>
              <a:t> Da Vinci (Intuitive Surgical) </a:t>
            </a:r>
          </a:p>
          <a:p>
            <a:pPr algn="just"/>
            <a:r>
              <a:rPr lang="en-US" b="1" i="1" cap="none" dirty="0">
                <a:solidFill>
                  <a:schemeClr val="accent6">
                    <a:lumMod val="60000"/>
                    <a:lumOff val="40000"/>
                  </a:schemeClr>
                </a:solidFill>
                <a:latin typeface="Times New Roman" panose="02020603050405020304" pitchFamily="18" charset="0"/>
                <a:cs typeface="Times New Roman" panose="02020603050405020304" pitchFamily="18" charset="0"/>
              </a:rPr>
              <a:t>     </a:t>
            </a:r>
            <a:r>
              <a:rPr lang="en-US" b="1" i="1" cap="none" dirty="0">
                <a:latin typeface="Times New Roman" panose="02020603050405020304" pitchFamily="18" charset="0"/>
                <a:cs typeface="Times New Roman" panose="02020603050405020304" pitchFamily="18" charset="0"/>
              </a:rPr>
              <a:t>-</a:t>
            </a:r>
            <a:r>
              <a:rPr lang="en-US" sz="3200" cap="none" dirty="0">
                <a:latin typeface="Times New Roman" panose="02020603050405020304" pitchFamily="18" charset="0"/>
                <a:cs typeface="Times New Roman" panose="02020603050405020304" pitchFamily="18" charset="0"/>
              </a:rPr>
              <a:t>Intuitive, a pioneer in robotic-assisted surgery and maker of da Vinci surgical systems, was founded in 1995</a:t>
            </a:r>
          </a:p>
          <a:p>
            <a:pPr algn="just"/>
            <a:r>
              <a:rPr lang="en-US" sz="3200" cap="none" dirty="0">
                <a:latin typeface="Times New Roman" panose="02020603050405020304" pitchFamily="18" charset="0"/>
                <a:cs typeface="Times New Roman" panose="02020603050405020304" pitchFamily="18" charset="0"/>
              </a:rPr>
              <a:t>     -Intuitive surgical acquired and commercialized the system for </a:t>
            </a:r>
            <a:r>
              <a:rPr lang="en-US" sz="3200" cap="none" dirty="0" err="1">
                <a:latin typeface="Times New Roman" panose="02020603050405020304" pitchFamily="18" charset="0"/>
                <a:cs typeface="Times New Roman" panose="02020603050405020304" pitchFamily="18" charset="0"/>
              </a:rPr>
              <a:t>mimimal</a:t>
            </a:r>
            <a:r>
              <a:rPr lang="en-US" sz="3200" cap="none" dirty="0">
                <a:latin typeface="Times New Roman" panose="02020603050405020304" pitchFamily="18" charset="0"/>
                <a:cs typeface="Times New Roman" panose="02020603050405020304" pitchFamily="18" charset="0"/>
              </a:rPr>
              <a:t> invasive surgery </a:t>
            </a:r>
          </a:p>
          <a:p>
            <a:pPr algn="just"/>
            <a:r>
              <a:rPr lang="en-US" sz="3200" cap="none" dirty="0">
                <a:latin typeface="Times New Roman" panose="02020603050405020304" pitchFamily="18" charset="0"/>
                <a:cs typeface="Times New Roman" panose="02020603050405020304" pitchFamily="18" charset="0"/>
              </a:rPr>
              <a:t>    -Intuitive has installed more than 1840 Da Vinci systems worldwide</a:t>
            </a:r>
          </a:p>
        </p:txBody>
      </p:sp>
      <p:pic>
        <p:nvPicPr>
          <p:cNvPr id="12290" name="Picture 2" descr="Da Vinci - ROBOTS: Your Guide to the World of Robotic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9500" y="2199217"/>
            <a:ext cx="4762500" cy="4762500"/>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D57F1E4F-1CFF-5643-939E-217C01CDF565}" type="slidenum">
              <a:rPr lang="en-US" smtClean="0"/>
              <a:pPr/>
              <a:t>34</a:t>
            </a:fld>
            <a:endParaRPr lang="en-US" dirty="0"/>
          </a:p>
        </p:txBody>
      </p:sp>
      <p:sp>
        <p:nvSpPr>
          <p:cNvPr id="9" name="TextBox 8"/>
          <p:cNvSpPr txBox="1"/>
          <p:nvPr/>
        </p:nvSpPr>
        <p:spPr>
          <a:xfrm>
            <a:off x="11201400" y="304800"/>
            <a:ext cx="685800" cy="646331"/>
          </a:xfrm>
          <a:prstGeom prst="rect">
            <a:avLst/>
          </a:prstGeom>
          <a:noFill/>
        </p:spPr>
        <p:txBody>
          <a:bodyPr wrap="square" rtlCol="0">
            <a:spAutoFit/>
          </a:bodyPr>
          <a:lstStyle/>
          <a:p>
            <a:r>
              <a:rPr lang="en-US" sz="3600" b="1" dirty="0">
                <a:latin typeface="Sitka Banner" panose="02000505000000020004" pitchFamily="2" charset="0"/>
              </a:rPr>
              <a:t>34</a:t>
            </a:r>
          </a:p>
        </p:txBody>
      </p:sp>
    </p:spTree>
    <p:extLst>
      <p:ext uri="{BB962C8B-B14F-4D97-AF65-F5344CB8AC3E}">
        <p14:creationId xmlns:p14="http://schemas.microsoft.com/office/powerpoint/2010/main" val="31093986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Challenges, future and conclusion   </a:t>
            </a:r>
          </a:p>
        </p:txBody>
      </p:sp>
      <p:sp>
        <p:nvSpPr>
          <p:cNvPr id="7" name="Title 1"/>
          <p:cNvSpPr txBox="1">
            <a:spLocks/>
          </p:cNvSpPr>
          <p:nvPr/>
        </p:nvSpPr>
        <p:spPr>
          <a:xfrm>
            <a:off x="1066800" y="3124200"/>
            <a:ext cx="8077200"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Safety</a:t>
            </a:r>
          </a:p>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Cost effectiveness </a:t>
            </a:r>
          </a:p>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Reliable tele surgical capabilities  </a:t>
            </a:r>
          </a:p>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Autonomous robot surgeons </a:t>
            </a:r>
          </a:p>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Compatibility with existing resources</a:t>
            </a:r>
          </a:p>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Manageable operating time</a:t>
            </a:r>
          </a:p>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11201400" y="304800"/>
            <a:ext cx="685800" cy="707886"/>
          </a:xfrm>
          <a:prstGeom prst="rect">
            <a:avLst/>
          </a:prstGeom>
          <a:noFill/>
        </p:spPr>
        <p:txBody>
          <a:bodyPr wrap="square" rtlCol="0">
            <a:spAutoFit/>
          </a:bodyPr>
          <a:lstStyle/>
          <a:p>
            <a:r>
              <a:rPr lang="en-US" sz="4000" b="1" dirty="0">
                <a:latin typeface="Sitka Banner" panose="02000505000000020004" pitchFamily="2" charset="0"/>
              </a:rPr>
              <a:t>35</a:t>
            </a:r>
          </a:p>
        </p:txBody>
      </p:sp>
    </p:spTree>
    <p:extLst>
      <p:ext uri="{BB962C8B-B14F-4D97-AF65-F5344CB8AC3E}">
        <p14:creationId xmlns:p14="http://schemas.microsoft.com/office/powerpoint/2010/main" val="32147654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Robot nurse helps Italian doctors care for COVID-19 patients"/>
          <p:cNvPicPr>
            <a:picLocks noChangeAspect="1" noChangeArrowheads="1"/>
          </p:cNvPicPr>
          <p:nvPr/>
        </p:nvPicPr>
        <p:blipFill rotWithShape="1">
          <a:blip r:embed="rId2">
            <a:extLst>
              <a:ext uri="{28A0092B-C50C-407E-A947-70E740481C1C}">
                <a14:useLocalDpi xmlns:a14="http://schemas.microsoft.com/office/drawing/2010/main" val="0"/>
              </a:ext>
            </a:extLst>
          </a:blip>
          <a:srcRect r="30028"/>
          <a:stretch/>
        </p:blipFill>
        <p:spPr bwMode="auto">
          <a:xfrm>
            <a:off x="2286000" y="685800"/>
            <a:ext cx="7997825" cy="587372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29270" y="838200"/>
            <a:ext cx="923330" cy="5721327"/>
          </a:xfrm>
          <a:prstGeom prst="rect">
            <a:avLst/>
          </a:prstGeom>
          <a:noFill/>
        </p:spPr>
        <p:txBody>
          <a:bodyPr vert="vert" wrap="square" rtlCol="0">
            <a:spAutoFit/>
          </a:bodyPr>
          <a:lstStyle/>
          <a:p>
            <a:r>
              <a:rPr lang="en-US" sz="4800" b="1" dirty="0">
                <a:solidFill>
                  <a:schemeClr val="accent6">
                    <a:lumMod val="40000"/>
                    <a:lumOff val="60000"/>
                  </a:schemeClr>
                </a:solidFill>
                <a:latin typeface="Algerian" panose="04020705040A02060702" pitchFamily="82" charset="0"/>
              </a:rPr>
              <a:t>Robotic Nurse </a:t>
            </a:r>
          </a:p>
        </p:txBody>
      </p:sp>
      <p:sp>
        <p:nvSpPr>
          <p:cNvPr id="10" name="TextBox 9"/>
          <p:cNvSpPr txBox="1"/>
          <p:nvPr/>
        </p:nvSpPr>
        <p:spPr>
          <a:xfrm>
            <a:off x="11201400" y="304800"/>
            <a:ext cx="685800" cy="646331"/>
          </a:xfrm>
          <a:prstGeom prst="rect">
            <a:avLst/>
          </a:prstGeom>
          <a:noFill/>
        </p:spPr>
        <p:txBody>
          <a:bodyPr wrap="square" rtlCol="0">
            <a:spAutoFit/>
          </a:bodyPr>
          <a:lstStyle/>
          <a:p>
            <a:r>
              <a:rPr lang="en-US" sz="3600" b="1" dirty="0">
                <a:latin typeface="Sitka Banner" panose="02000505000000020004" pitchFamily="2" charset="0"/>
              </a:rPr>
              <a:t>36</a:t>
            </a:r>
          </a:p>
        </p:txBody>
      </p:sp>
    </p:spTree>
    <p:extLst>
      <p:ext uri="{BB962C8B-B14F-4D97-AF65-F5344CB8AC3E}">
        <p14:creationId xmlns:p14="http://schemas.microsoft.com/office/powerpoint/2010/main" val="35795342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6479" y="609600"/>
            <a:ext cx="2229521" cy="5721327"/>
          </a:xfrm>
          <a:prstGeom prst="rect">
            <a:avLst/>
          </a:prstGeom>
          <a:noFill/>
        </p:spPr>
        <p:txBody>
          <a:bodyPr vert="wordArtVert" wrap="square" rtlCol="0">
            <a:spAutoFit/>
          </a:bodyPr>
          <a:lstStyle/>
          <a:p>
            <a:r>
              <a:rPr lang="en-US" sz="3200" b="1" dirty="0">
                <a:solidFill>
                  <a:schemeClr val="accent6">
                    <a:lumMod val="40000"/>
                    <a:lumOff val="60000"/>
                  </a:schemeClr>
                </a:solidFill>
                <a:latin typeface="Algerian" panose="04020705040A02060702" pitchFamily="82" charset="0"/>
              </a:rPr>
              <a:t>Operation theatre in future</a:t>
            </a:r>
            <a:r>
              <a:rPr lang="en-US" sz="4800" b="1" dirty="0">
                <a:solidFill>
                  <a:schemeClr val="accent6">
                    <a:lumMod val="40000"/>
                    <a:lumOff val="60000"/>
                  </a:schemeClr>
                </a:solidFill>
                <a:latin typeface="Algerian" panose="04020705040A02060702" pitchFamily="82" charset="0"/>
              </a:rPr>
              <a:t> </a:t>
            </a:r>
          </a:p>
        </p:txBody>
      </p:sp>
      <p:pic>
        <p:nvPicPr>
          <p:cNvPr id="5" name="Picture 4" descr="Robotics, AR and VR are poised to reshape healthcare, starting in the operating  room #RoboticSurgery #ArtificialIntellige… | Robotic surgery, Operating room,  Rob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838200"/>
            <a:ext cx="8953500" cy="56388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1201400" y="304800"/>
            <a:ext cx="685800" cy="707886"/>
          </a:xfrm>
          <a:prstGeom prst="rect">
            <a:avLst/>
          </a:prstGeom>
          <a:noFill/>
        </p:spPr>
        <p:txBody>
          <a:bodyPr wrap="square" rtlCol="0">
            <a:spAutoFit/>
          </a:bodyPr>
          <a:lstStyle/>
          <a:p>
            <a:r>
              <a:rPr lang="en-US" sz="4000" b="1" dirty="0">
                <a:latin typeface="Sitka Banner" panose="02000505000000020004" pitchFamily="2" charset="0"/>
              </a:rPr>
              <a:t>37</a:t>
            </a:r>
          </a:p>
        </p:txBody>
      </p:sp>
    </p:spTree>
    <p:extLst>
      <p:ext uri="{BB962C8B-B14F-4D97-AF65-F5344CB8AC3E}">
        <p14:creationId xmlns:p14="http://schemas.microsoft.com/office/powerpoint/2010/main" val="16201207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914400"/>
            <a:ext cx="12218158" cy="4953000"/>
          </a:xfrm>
          <a:prstGeom prst="rect">
            <a:avLst/>
          </a:prstGeom>
        </p:spPr>
      </p:pic>
    </p:spTree>
    <p:extLst>
      <p:ext uri="{BB962C8B-B14F-4D97-AF65-F5344CB8AC3E}">
        <p14:creationId xmlns:p14="http://schemas.microsoft.com/office/powerpoint/2010/main" val="1044940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History</a:t>
            </a:r>
            <a:r>
              <a:rPr lang="en-US" sz="4000" dirty="0">
                <a:latin typeface="Algerian" panose="04020705040A02060702" pitchFamily="82" charset="0"/>
              </a:rPr>
              <a:t>  </a:t>
            </a:r>
          </a:p>
        </p:txBody>
      </p:sp>
      <p:sp>
        <p:nvSpPr>
          <p:cNvPr id="7" name="Title 1"/>
          <p:cNvSpPr txBox="1">
            <a:spLocks/>
          </p:cNvSpPr>
          <p:nvPr/>
        </p:nvSpPr>
        <p:spPr>
          <a:xfrm>
            <a:off x="228600" y="3510061"/>
            <a:ext cx="8077200"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The word “Robot” was coined in the play </a:t>
            </a:r>
            <a:r>
              <a:rPr lang="en-US" i="1" cap="none" dirty="0">
                <a:latin typeface="Times New Roman" panose="02020603050405020304" pitchFamily="18" charset="0"/>
                <a:cs typeface="Times New Roman" panose="02020603050405020304" pitchFamily="18" charset="0"/>
              </a:rPr>
              <a:t>Rossum’s Universal Robots </a:t>
            </a:r>
            <a:r>
              <a:rPr lang="en-US" cap="none" dirty="0">
                <a:latin typeface="Times New Roman" panose="02020603050405020304" pitchFamily="18" charset="0"/>
                <a:cs typeface="Times New Roman" panose="02020603050405020304" pitchFamily="18" charset="0"/>
              </a:rPr>
              <a:t>(RUR) written by Czech writer Karel Capek (1890-1938).</a:t>
            </a:r>
          </a:p>
          <a:p>
            <a:pPr algn="just"/>
            <a:endParaRPr lang="en-US" cap="none" dirty="0">
              <a:latin typeface="Times New Roman" panose="02020603050405020304" pitchFamily="18" charset="0"/>
              <a:cs typeface="Times New Roman" panose="02020603050405020304" pitchFamily="18" charset="0"/>
            </a:endParaRPr>
          </a:p>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In the play, a fictional manufacturer was shown who used to design a robot to perform humanoid tasks and replace the human workers.  </a:t>
            </a:r>
            <a:endParaRPr lang="en-US" dirty="0">
              <a:latin typeface="Times New Roman" panose="02020603050405020304" pitchFamily="18" charset="0"/>
              <a:cs typeface="Times New Roman" panose="02020603050405020304" pitchFamily="18" charset="0"/>
            </a:endParaRPr>
          </a:p>
        </p:txBody>
      </p:sp>
      <p:pic>
        <p:nvPicPr>
          <p:cNvPr id="1026" name="Picture 2" descr="Capek pla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5800" y="1371600"/>
            <a:ext cx="3886200" cy="5486399"/>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D57F1E4F-1CFF-5643-939E-217C01CDF565}" type="slidenum">
              <a:rPr lang="en-US" smtClean="0"/>
              <a:pPr/>
              <a:t>4</a:t>
            </a:fld>
            <a:endParaRPr lang="en-US" dirty="0"/>
          </a:p>
        </p:txBody>
      </p:sp>
      <p:sp>
        <p:nvSpPr>
          <p:cNvPr id="8" name="TextBox 7"/>
          <p:cNvSpPr txBox="1"/>
          <p:nvPr/>
        </p:nvSpPr>
        <p:spPr>
          <a:xfrm>
            <a:off x="11201400" y="339804"/>
            <a:ext cx="685800" cy="1107996"/>
          </a:xfrm>
          <a:prstGeom prst="rect">
            <a:avLst/>
          </a:prstGeom>
          <a:noFill/>
        </p:spPr>
        <p:txBody>
          <a:bodyPr wrap="square" rtlCol="0">
            <a:spAutoFit/>
          </a:bodyPr>
          <a:lstStyle/>
          <a:p>
            <a:r>
              <a:rPr lang="en-US" sz="6600" b="1" dirty="0">
                <a:latin typeface="Sitka Banner" panose="02000505000000020004" pitchFamily="2" charset="0"/>
              </a:rPr>
              <a:t>4</a:t>
            </a:r>
          </a:p>
        </p:txBody>
      </p:sp>
    </p:spTree>
    <p:extLst>
      <p:ext uri="{BB962C8B-B14F-4D97-AF65-F5344CB8AC3E}">
        <p14:creationId xmlns:p14="http://schemas.microsoft.com/office/powerpoint/2010/main" val="18244279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Robotics</a:t>
            </a:r>
            <a:r>
              <a:rPr lang="en-US" sz="4000" dirty="0">
                <a:latin typeface="Algerian" panose="04020705040A02060702" pitchFamily="82" charset="0"/>
              </a:rPr>
              <a:t>   </a:t>
            </a:r>
          </a:p>
        </p:txBody>
      </p:sp>
      <p:sp>
        <p:nvSpPr>
          <p:cNvPr id="7" name="Title 1"/>
          <p:cNvSpPr txBox="1">
            <a:spLocks/>
          </p:cNvSpPr>
          <p:nvPr/>
        </p:nvSpPr>
        <p:spPr>
          <a:xfrm>
            <a:off x="235424" y="3352800"/>
            <a:ext cx="10581802"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The Robotics is an interdisciplinary field that integrates the features of computer science and engineering.</a:t>
            </a:r>
          </a:p>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The Robotics involves design, construction, operation and usage of robots for various applications. </a:t>
            </a:r>
          </a:p>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The robotics involves advanced mathematics, mechanical engineering, electrical engineering, control engineering, information engineering etc.   </a:t>
            </a:r>
            <a:endParaRPr lang="en-US" dirty="0">
              <a:latin typeface="Times New Roman" panose="02020603050405020304" pitchFamily="18" charset="0"/>
              <a:cs typeface="Times New Roman" panose="02020603050405020304" pitchFamily="18" charset="0"/>
            </a:endParaRPr>
          </a:p>
        </p:txBody>
      </p:sp>
      <p:sp>
        <p:nvSpPr>
          <p:cNvPr id="8" name="TextBox 7"/>
          <p:cNvSpPr txBox="1"/>
          <p:nvPr/>
        </p:nvSpPr>
        <p:spPr>
          <a:xfrm>
            <a:off x="11201400" y="304800"/>
            <a:ext cx="685800" cy="1107996"/>
          </a:xfrm>
          <a:prstGeom prst="rect">
            <a:avLst/>
          </a:prstGeom>
          <a:noFill/>
        </p:spPr>
        <p:txBody>
          <a:bodyPr wrap="square" rtlCol="0">
            <a:spAutoFit/>
          </a:bodyPr>
          <a:lstStyle/>
          <a:p>
            <a:r>
              <a:rPr lang="en-US" sz="6600" b="1" dirty="0">
                <a:latin typeface="Sitka Banner" panose="02000505000000020004" pitchFamily="2" charset="0"/>
              </a:rPr>
              <a:t>5</a:t>
            </a:r>
          </a:p>
        </p:txBody>
      </p:sp>
    </p:spTree>
    <p:extLst>
      <p:ext uri="{BB962C8B-B14F-4D97-AF65-F5344CB8AC3E}">
        <p14:creationId xmlns:p14="http://schemas.microsoft.com/office/powerpoint/2010/main" val="182731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Laws of Robotics   </a:t>
            </a:r>
          </a:p>
        </p:txBody>
      </p:sp>
      <p:sp>
        <p:nvSpPr>
          <p:cNvPr id="7" name="Title 1"/>
          <p:cNvSpPr txBox="1">
            <a:spLocks/>
          </p:cNvSpPr>
          <p:nvPr/>
        </p:nvSpPr>
        <p:spPr>
          <a:xfrm>
            <a:off x="228600" y="3510061"/>
            <a:ext cx="9067800"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In one of the Sci-fi stories written by </a:t>
            </a:r>
            <a:r>
              <a:rPr lang="en-US" cap="none" dirty="0" err="1">
                <a:latin typeface="Times New Roman" panose="02020603050405020304" pitchFamily="18" charset="0"/>
                <a:cs typeface="Times New Roman" panose="02020603050405020304" pitchFamily="18" charset="0"/>
              </a:rPr>
              <a:t>Issac</a:t>
            </a:r>
            <a:r>
              <a:rPr lang="en-US" cap="none" dirty="0">
                <a:latin typeface="Times New Roman" panose="02020603050405020304" pitchFamily="18" charset="0"/>
                <a:cs typeface="Times New Roman" panose="02020603050405020304" pitchFamily="18" charset="0"/>
              </a:rPr>
              <a:t> Asimov (1940) postulated three basic rules for robots which are termed as Laws of Robotics.  </a:t>
            </a:r>
          </a:p>
          <a:p>
            <a:pPr algn="just"/>
            <a:endParaRPr lang="en-US" cap="none" dirty="0">
              <a:latin typeface="Times New Roman" panose="02020603050405020304" pitchFamily="18" charset="0"/>
              <a:cs typeface="Times New Roman" panose="02020603050405020304" pitchFamily="18" charset="0"/>
            </a:endParaRPr>
          </a:p>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The robots are considered as helper of humankind in these postulates.   </a:t>
            </a:r>
            <a:endParaRPr lang="en-US" dirty="0">
              <a:latin typeface="Times New Roman" panose="02020603050405020304" pitchFamily="18" charset="0"/>
              <a:cs typeface="Times New Roman" panose="02020603050405020304" pitchFamily="18" charset="0"/>
            </a:endParaRPr>
          </a:p>
        </p:txBody>
      </p:sp>
      <p:sp>
        <p:nvSpPr>
          <p:cNvPr id="8" name="TextBox 7"/>
          <p:cNvSpPr txBox="1"/>
          <p:nvPr/>
        </p:nvSpPr>
        <p:spPr>
          <a:xfrm>
            <a:off x="11201400" y="304800"/>
            <a:ext cx="685800" cy="1107996"/>
          </a:xfrm>
          <a:prstGeom prst="rect">
            <a:avLst/>
          </a:prstGeom>
          <a:noFill/>
        </p:spPr>
        <p:txBody>
          <a:bodyPr wrap="square" rtlCol="0">
            <a:spAutoFit/>
          </a:bodyPr>
          <a:lstStyle/>
          <a:p>
            <a:r>
              <a:rPr lang="en-US" sz="6600" b="1" dirty="0">
                <a:latin typeface="Sitka Banner" panose="02000505000000020004" pitchFamily="2" charset="0"/>
              </a:rPr>
              <a:t>6</a:t>
            </a:r>
          </a:p>
        </p:txBody>
      </p:sp>
    </p:spTree>
    <p:extLst>
      <p:ext uri="{BB962C8B-B14F-4D97-AF65-F5344CB8AC3E}">
        <p14:creationId xmlns:p14="http://schemas.microsoft.com/office/powerpoint/2010/main" val="8307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LAWS OF Robotics</a:t>
            </a:r>
          </a:p>
        </p:txBody>
      </p:sp>
      <p:sp>
        <p:nvSpPr>
          <p:cNvPr id="7" name="Title 1"/>
          <p:cNvSpPr txBox="1">
            <a:spLocks/>
          </p:cNvSpPr>
          <p:nvPr/>
        </p:nvSpPr>
        <p:spPr>
          <a:xfrm>
            <a:off x="304800" y="4224866"/>
            <a:ext cx="11277600"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742950" indent="-742950" algn="just">
              <a:buFont typeface="+mj-lt"/>
              <a:buAutoNum type="arabicPeriod"/>
            </a:pPr>
            <a:r>
              <a:rPr lang="en-US" cap="none" dirty="0">
                <a:latin typeface="Times New Roman" panose="02020603050405020304" pitchFamily="18" charset="0"/>
                <a:cs typeface="Times New Roman" panose="02020603050405020304" pitchFamily="18" charset="0"/>
              </a:rPr>
              <a:t>A robot must not harm a human being, nor through inaction allow one to come to harm.</a:t>
            </a:r>
          </a:p>
          <a:p>
            <a:pPr marL="742950" indent="-742950" algn="just">
              <a:buFont typeface="+mj-lt"/>
              <a:buAutoNum type="arabicPeriod" startAt="2"/>
            </a:pPr>
            <a:r>
              <a:rPr lang="en-US" cap="none" dirty="0">
                <a:latin typeface="Times New Roman" panose="02020603050405020304" pitchFamily="18" charset="0"/>
                <a:cs typeface="Times New Roman" panose="02020603050405020304" pitchFamily="18" charset="0"/>
              </a:rPr>
              <a:t>A  robot must always obey human beings, unless that is in conflict with the first law. </a:t>
            </a:r>
          </a:p>
          <a:p>
            <a:pPr marL="742950" indent="-742950" algn="just">
              <a:buFont typeface="+mj-lt"/>
              <a:buAutoNum type="arabicPeriod" startAt="2"/>
            </a:pPr>
            <a:r>
              <a:rPr lang="en-US" cap="none" dirty="0">
                <a:latin typeface="Times New Roman" panose="02020603050405020304" pitchFamily="18" charset="0"/>
                <a:cs typeface="Times New Roman" panose="02020603050405020304" pitchFamily="18" charset="0"/>
              </a:rPr>
              <a:t>A robot must protect from harm, unless that is in conflict with the first two laws. </a:t>
            </a:r>
          </a:p>
          <a:p>
            <a:pPr algn="just"/>
            <a:r>
              <a:rPr lang="en-US" cap="none" dirty="0">
                <a:latin typeface="Times New Roman" panose="02020603050405020304" pitchFamily="18" charset="0"/>
                <a:cs typeface="Times New Roman" panose="02020603050405020304" pitchFamily="18" charset="0"/>
              </a:rPr>
              <a:t>The fourth law added by Fuller (1999) as: </a:t>
            </a:r>
          </a:p>
          <a:p>
            <a:pPr algn="just"/>
            <a:r>
              <a:rPr lang="en-US" cap="none" dirty="0">
                <a:latin typeface="Times New Roman" panose="02020603050405020304" pitchFamily="18" charset="0"/>
                <a:cs typeface="Times New Roman" panose="02020603050405020304" pitchFamily="18" charset="0"/>
              </a:rPr>
              <a:t>4.   A robot may take a human being’s job but it  may not 	   	  leave that person jobless.</a:t>
            </a:r>
          </a:p>
          <a:p>
            <a:pPr algn="just"/>
            <a:endParaRPr lang="en-US" cap="none" dirty="0">
              <a:latin typeface="Times New Roman" panose="02020603050405020304" pitchFamily="18" charset="0"/>
              <a:cs typeface="Times New Roman" panose="02020603050405020304" pitchFamily="18" charset="0"/>
            </a:endParaRPr>
          </a:p>
          <a:p>
            <a:pPr marL="571500" indent="-571500" algn="just">
              <a:buFont typeface="Wingdings" panose="05000000000000000000" pitchFamily="2" charset="2"/>
              <a:buChar char="v"/>
            </a:pPr>
            <a:r>
              <a:rPr lang="en-US" cap="none" dirty="0">
                <a:latin typeface="Times New Roman" panose="02020603050405020304" pitchFamily="18" charset="0"/>
                <a:cs typeface="Times New Roman" panose="02020603050405020304" pitchFamily="18" charset="0"/>
              </a:rPr>
              <a:t>The robots are considered as helper of humankind in these postulates.   </a:t>
            </a:r>
            <a:endParaRPr lang="en-US" dirty="0">
              <a:latin typeface="Times New Roman" panose="02020603050405020304" pitchFamily="18" charset="0"/>
              <a:cs typeface="Times New Roman" panose="02020603050405020304" pitchFamily="18" charset="0"/>
            </a:endParaRPr>
          </a:p>
        </p:txBody>
      </p:sp>
      <p:sp>
        <p:nvSpPr>
          <p:cNvPr id="8" name="TextBox 7"/>
          <p:cNvSpPr txBox="1"/>
          <p:nvPr/>
        </p:nvSpPr>
        <p:spPr>
          <a:xfrm>
            <a:off x="11201400" y="304800"/>
            <a:ext cx="685800" cy="1107996"/>
          </a:xfrm>
          <a:prstGeom prst="rect">
            <a:avLst/>
          </a:prstGeom>
          <a:noFill/>
        </p:spPr>
        <p:txBody>
          <a:bodyPr wrap="square" rtlCol="0">
            <a:spAutoFit/>
          </a:bodyPr>
          <a:lstStyle/>
          <a:p>
            <a:r>
              <a:rPr lang="en-US" sz="6600" b="1" dirty="0">
                <a:latin typeface="Sitka Banner" panose="02000505000000020004" pitchFamily="2" charset="0"/>
              </a:rPr>
              <a:t>7</a:t>
            </a:r>
          </a:p>
        </p:txBody>
      </p:sp>
    </p:spTree>
    <p:extLst>
      <p:ext uri="{BB962C8B-B14F-4D97-AF65-F5344CB8AC3E}">
        <p14:creationId xmlns:p14="http://schemas.microsoft.com/office/powerpoint/2010/main" val="3275887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CHARATERISTICS OF Robots   </a:t>
            </a:r>
          </a:p>
        </p:txBody>
      </p:sp>
      <p:sp>
        <p:nvSpPr>
          <p:cNvPr id="7" name="Title 1"/>
          <p:cNvSpPr txBox="1">
            <a:spLocks/>
          </p:cNvSpPr>
          <p:nvPr/>
        </p:nvSpPr>
        <p:spPr>
          <a:xfrm>
            <a:off x="1752600" y="3505200"/>
            <a:ext cx="11277600"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742950" indent="-742950" algn="just">
              <a:buFont typeface="+mj-lt"/>
              <a:buAutoNum type="arabicPeriod"/>
            </a:pPr>
            <a:r>
              <a:rPr lang="en-US" sz="4400" cap="none" dirty="0">
                <a:latin typeface="Times New Roman" panose="02020603050405020304" pitchFamily="18" charset="0"/>
                <a:cs typeface="Times New Roman" panose="02020603050405020304" pitchFamily="18" charset="0"/>
              </a:rPr>
              <a:t>Mobility</a:t>
            </a:r>
          </a:p>
          <a:p>
            <a:pPr marL="742950" indent="-742950" algn="just">
              <a:buFont typeface="+mj-lt"/>
              <a:buAutoNum type="arabicPeriod" startAt="2"/>
            </a:pPr>
            <a:r>
              <a:rPr lang="en-US" sz="4400" cap="none" dirty="0">
                <a:latin typeface="Times New Roman" panose="02020603050405020304" pitchFamily="18" charset="0"/>
                <a:cs typeface="Times New Roman" panose="02020603050405020304" pitchFamily="18" charset="0"/>
              </a:rPr>
              <a:t>Reprogramability  </a:t>
            </a:r>
          </a:p>
          <a:p>
            <a:pPr marL="742950" indent="-742950" algn="just">
              <a:buFont typeface="+mj-lt"/>
              <a:buAutoNum type="arabicPeriod" startAt="2"/>
            </a:pPr>
            <a:r>
              <a:rPr lang="en-US" sz="4400" cap="none" dirty="0">
                <a:latin typeface="Times New Roman" panose="02020603050405020304" pitchFamily="18" charset="0"/>
                <a:cs typeface="Times New Roman" panose="02020603050405020304" pitchFamily="18" charset="0"/>
              </a:rPr>
              <a:t>Multifunctionality  </a:t>
            </a:r>
          </a:p>
          <a:p>
            <a:pPr marL="742950" indent="-742950" algn="just">
              <a:buAutoNum type="arabicPeriod" startAt="4"/>
            </a:pPr>
            <a:r>
              <a:rPr lang="en-US" sz="4400" cap="none" dirty="0">
                <a:latin typeface="Times New Roman" panose="02020603050405020304" pitchFamily="18" charset="0"/>
                <a:cs typeface="Times New Roman" panose="02020603050405020304" pitchFamily="18" charset="0"/>
              </a:rPr>
              <a:t>Flexibility </a:t>
            </a:r>
          </a:p>
          <a:p>
            <a:pPr marL="742950" indent="-742950" algn="just">
              <a:buAutoNum type="arabicPeriod" startAt="4"/>
            </a:pPr>
            <a:r>
              <a:rPr lang="en-US" sz="4400" cap="none" dirty="0">
                <a:latin typeface="Times New Roman" panose="02020603050405020304" pitchFamily="18" charset="0"/>
                <a:cs typeface="Times New Roman" panose="02020603050405020304" pitchFamily="18" charset="0"/>
              </a:rPr>
              <a:t>Sensing </a:t>
            </a:r>
          </a:p>
          <a:p>
            <a:pPr marL="742950" indent="-742950" algn="just">
              <a:buAutoNum type="arabicPeriod" startAt="4"/>
            </a:pPr>
            <a:r>
              <a:rPr lang="en-US" sz="4400" cap="none" dirty="0">
                <a:latin typeface="Times New Roman" panose="02020603050405020304" pitchFamily="18" charset="0"/>
                <a:cs typeface="Times New Roman" panose="02020603050405020304" pitchFamily="18" charset="0"/>
              </a:rPr>
              <a:t>Speed of operation</a:t>
            </a:r>
          </a:p>
          <a:p>
            <a:pPr marL="742950" indent="-742950" algn="just">
              <a:buAutoNum type="arabicPeriod" startAt="4"/>
            </a:pPr>
            <a:r>
              <a:rPr lang="en-US" sz="4400" cap="none" dirty="0">
                <a:latin typeface="Times New Roman" panose="02020603050405020304" pitchFamily="18" charset="0"/>
                <a:cs typeface="Times New Roman" panose="02020603050405020304" pitchFamily="18" charset="0"/>
              </a:rPr>
              <a:t>…</a:t>
            </a:r>
            <a:endParaRPr lang="en-US" sz="4400" dirty="0">
              <a:latin typeface="Times New Roman" panose="02020603050405020304" pitchFamily="18" charset="0"/>
              <a:cs typeface="Times New Roman" panose="02020603050405020304" pitchFamily="18" charset="0"/>
            </a:endParaRPr>
          </a:p>
        </p:txBody>
      </p:sp>
      <p:pic>
        <p:nvPicPr>
          <p:cNvPr id="2050" name="Picture 2" descr="Basic Knowledge of &amp;quot;ROBOTICS&amp;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1400" y="2190749"/>
            <a:ext cx="4791501" cy="4667251"/>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D57F1E4F-1CFF-5643-939E-217C01CDF565}" type="slidenum">
              <a:rPr lang="en-US" smtClean="0"/>
              <a:pPr/>
              <a:t>8</a:t>
            </a:fld>
            <a:endParaRPr lang="en-US" dirty="0"/>
          </a:p>
        </p:txBody>
      </p:sp>
      <p:sp>
        <p:nvSpPr>
          <p:cNvPr id="8" name="TextBox 7"/>
          <p:cNvSpPr txBox="1"/>
          <p:nvPr/>
        </p:nvSpPr>
        <p:spPr>
          <a:xfrm>
            <a:off x="11201400" y="304800"/>
            <a:ext cx="685800" cy="1107996"/>
          </a:xfrm>
          <a:prstGeom prst="rect">
            <a:avLst/>
          </a:prstGeom>
          <a:noFill/>
        </p:spPr>
        <p:txBody>
          <a:bodyPr wrap="square" rtlCol="0">
            <a:spAutoFit/>
          </a:bodyPr>
          <a:lstStyle/>
          <a:p>
            <a:r>
              <a:rPr lang="en-US" sz="6600" b="1" dirty="0">
                <a:latin typeface="Sitka Banner" panose="02000505000000020004" pitchFamily="2" charset="0"/>
              </a:rPr>
              <a:t>8</a:t>
            </a:r>
          </a:p>
        </p:txBody>
      </p:sp>
    </p:spTree>
    <p:extLst>
      <p:ext uri="{BB962C8B-B14F-4D97-AF65-F5344CB8AC3E}">
        <p14:creationId xmlns:p14="http://schemas.microsoft.com/office/powerpoint/2010/main" val="810764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6">
                    <a:lumMod val="40000"/>
                    <a:lumOff val="60000"/>
                  </a:schemeClr>
                </a:solidFill>
                <a:latin typeface="Algerian" panose="04020705040A02060702" pitchFamily="82" charset="0"/>
              </a:rPr>
              <a:t>Components OF Robots    </a:t>
            </a:r>
          </a:p>
        </p:txBody>
      </p:sp>
      <p:sp>
        <p:nvSpPr>
          <p:cNvPr id="7" name="Title 1"/>
          <p:cNvSpPr txBox="1">
            <a:spLocks/>
          </p:cNvSpPr>
          <p:nvPr/>
        </p:nvSpPr>
        <p:spPr>
          <a:xfrm>
            <a:off x="1752600" y="3505200"/>
            <a:ext cx="11277600" cy="14562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742950" indent="-742950" algn="just">
              <a:buFont typeface="+mj-lt"/>
              <a:buAutoNum type="arabicPeriod"/>
            </a:pPr>
            <a:r>
              <a:rPr lang="en-US" sz="4400" cap="none" dirty="0">
                <a:latin typeface="Times New Roman" panose="02020603050405020304" pitchFamily="18" charset="0"/>
                <a:cs typeface="Times New Roman" panose="02020603050405020304" pitchFamily="18" charset="0"/>
              </a:rPr>
              <a:t>Body/frame</a:t>
            </a:r>
          </a:p>
          <a:p>
            <a:pPr marL="742950" indent="-742950" algn="just">
              <a:buFont typeface="+mj-lt"/>
              <a:buAutoNum type="arabicPeriod" startAt="2"/>
            </a:pPr>
            <a:r>
              <a:rPr lang="en-US" sz="4400" cap="none" dirty="0">
                <a:latin typeface="Times New Roman" panose="02020603050405020304" pitchFamily="18" charset="0"/>
                <a:cs typeface="Times New Roman" panose="02020603050405020304" pitchFamily="18" charset="0"/>
              </a:rPr>
              <a:t>Control System   </a:t>
            </a:r>
          </a:p>
          <a:p>
            <a:pPr marL="742950" indent="-742950" algn="just">
              <a:buFont typeface="+mj-lt"/>
              <a:buAutoNum type="arabicPeriod" startAt="2"/>
            </a:pPr>
            <a:r>
              <a:rPr lang="en-US" sz="4400" cap="none" dirty="0">
                <a:latin typeface="Times New Roman" panose="02020603050405020304" pitchFamily="18" charset="0"/>
                <a:cs typeface="Times New Roman" panose="02020603050405020304" pitchFamily="18" charset="0"/>
              </a:rPr>
              <a:t>Manipulators   </a:t>
            </a:r>
          </a:p>
          <a:p>
            <a:pPr marL="742950" indent="-742950" algn="just">
              <a:buAutoNum type="arabicPeriod" startAt="4"/>
            </a:pPr>
            <a:r>
              <a:rPr lang="en-US" sz="4400" cap="none" dirty="0">
                <a:latin typeface="Times New Roman" panose="02020603050405020304" pitchFamily="18" charset="0"/>
                <a:cs typeface="Times New Roman" panose="02020603050405020304" pitchFamily="18" charset="0"/>
              </a:rPr>
              <a:t>Sensing </a:t>
            </a:r>
          </a:p>
          <a:p>
            <a:pPr marL="742950" indent="-742950" algn="just">
              <a:buAutoNum type="arabicPeriod" startAt="4"/>
            </a:pPr>
            <a:r>
              <a:rPr lang="en-US" sz="4400" cap="none" dirty="0">
                <a:latin typeface="Times New Roman" panose="02020603050405020304" pitchFamily="18" charset="0"/>
                <a:cs typeface="Times New Roman" panose="02020603050405020304" pitchFamily="18" charset="0"/>
              </a:rPr>
              <a:t>Actuation </a:t>
            </a:r>
          </a:p>
          <a:p>
            <a:pPr marL="742950" indent="-742950" algn="just">
              <a:buAutoNum type="arabicPeriod" startAt="4"/>
            </a:pPr>
            <a:r>
              <a:rPr lang="en-US" sz="4400" cap="none" dirty="0">
                <a:latin typeface="Times New Roman" panose="02020603050405020304" pitchFamily="18" charset="0"/>
                <a:cs typeface="Times New Roman" panose="02020603050405020304" pitchFamily="18" charset="0"/>
              </a:rPr>
              <a:t>Power Source </a:t>
            </a:r>
          </a:p>
        </p:txBody>
      </p:sp>
      <p:pic>
        <p:nvPicPr>
          <p:cNvPr id="8194" name="Picture 2" descr="Assembling and Controlling a Robotic Arm | SpringerLin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0" y="1600201"/>
            <a:ext cx="4572000" cy="5257800"/>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D57F1E4F-1CFF-5643-939E-217C01CDF565}" type="slidenum">
              <a:rPr lang="en-US" smtClean="0"/>
              <a:pPr/>
              <a:t>9</a:t>
            </a:fld>
            <a:endParaRPr lang="en-US" dirty="0"/>
          </a:p>
        </p:txBody>
      </p:sp>
      <p:sp>
        <p:nvSpPr>
          <p:cNvPr id="8" name="TextBox 7"/>
          <p:cNvSpPr txBox="1"/>
          <p:nvPr/>
        </p:nvSpPr>
        <p:spPr>
          <a:xfrm>
            <a:off x="11201400" y="304800"/>
            <a:ext cx="685800" cy="1107996"/>
          </a:xfrm>
          <a:prstGeom prst="rect">
            <a:avLst/>
          </a:prstGeom>
          <a:noFill/>
        </p:spPr>
        <p:txBody>
          <a:bodyPr wrap="square" rtlCol="0">
            <a:spAutoFit/>
          </a:bodyPr>
          <a:lstStyle/>
          <a:p>
            <a:r>
              <a:rPr lang="en-US" sz="6600" b="1" dirty="0">
                <a:latin typeface="Sitka Banner" panose="02000505000000020004" pitchFamily="2" charset="0"/>
              </a:rPr>
              <a:t>9</a:t>
            </a:r>
          </a:p>
        </p:txBody>
      </p:sp>
    </p:spTree>
    <p:extLst>
      <p:ext uri="{BB962C8B-B14F-4D97-AF65-F5344CB8AC3E}">
        <p14:creationId xmlns:p14="http://schemas.microsoft.com/office/powerpoint/2010/main" val="231143924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{7B3EEA98-53DD-5440-AD5B-4756DCFDB60B}tf16392402</Template>
  <TotalTime>640</TotalTime>
  <Words>1546</Words>
  <Application>Microsoft Office PowerPoint</Application>
  <PresentationFormat>Widescreen</PresentationFormat>
  <Paragraphs>226</Paragraphs>
  <Slides>38</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38</vt:i4>
      </vt:variant>
    </vt:vector>
  </HeadingPairs>
  <TitlesOfParts>
    <vt:vector size="47" baseType="lpstr">
      <vt:lpstr>Algerian</vt:lpstr>
      <vt:lpstr>Arial</vt:lpstr>
      <vt:lpstr>Calibri</vt:lpstr>
      <vt:lpstr>Calibri Light</vt:lpstr>
      <vt:lpstr>Sitka Banner</vt:lpstr>
      <vt:lpstr>Times New Roman</vt:lpstr>
      <vt:lpstr>Viner Hand ITC</vt:lpstr>
      <vt:lpstr>Wingdings</vt:lpstr>
      <vt:lpstr>Celestial</vt:lpstr>
      <vt:lpstr>Robotics in Healthcare applications </vt:lpstr>
      <vt:lpstr>Presentation Outline</vt:lpstr>
      <vt:lpstr>A Robot is defined by International Standard of organization (ISO) as a reprogrammable, multifunctional manipulator designed to  move material, parts, tools or specialized devices through variable programmed motions for the performance of a variety of tasks. </vt:lpstr>
      <vt:lpstr>History  </vt:lpstr>
      <vt:lpstr>Robotics   </vt:lpstr>
      <vt:lpstr>Laws of Robotics   </vt:lpstr>
      <vt:lpstr>LAWS OF Robotics</vt:lpstr>
      <vt:lpstr>CHARATERISTICS OF Robots   </vt:lpstr>
      <vt:lpstr>Components OF Robots    </vt:lpstr>
      <vt:lpstr>Applications OF Robotics    </vt:lpstr>
      <vt:lpstr>Applications OF Robotics    </vt:lpstr>
      <vt:lpstr>Installation statistics    </vt:lpstr>
      <vt:lpstr>Healthcare robots   </vt:lpstr>
      <vt:lpstr>Healthcare robots   </vt:lpstr>
      <vt:lpstr>Healthcare robots   </vt:lpstr>
      <vt:lpstr>Healthcare robots   </vt:lpstr>
      <vt:lpstr>Healthcare robots: History  </vt:lpstr>
      <vt:lpstr>Healthcare robots: Classification   </vt:lpstr>
      <vt:lpstr>Healthcare robots: Characteristics    </vt:lpstr>
      <vt:lpstr>Healthcare robots: Characteristics    </vt:lpstr>
      <vt:lpstr>Healthcare robots: Characteristics    </vt:lpstr>
      <vt:lpstr>Healthcare robots: Characteristics    </vt:lpstr>
      <vt:lpstr>Applications of medical robots  </vt:lpstr>
      <vt:lpstr>Applications of medical robots  </vt:lpstr>
      <vt:lpstr>Applications of medical robots  </vt:lpstr>
      <vt:lpstr>Applications of medical robots  </vt:lpstr>
      <vt:lpstr>Applications of medical robots  </vt:lpstr>
      <vt:lpstr>Applications of medical robots  </vt:lpstr>
      <vt:lpstr>Examples of medical robots  </vt:lpstr>
      <vt:lpstr>Examples of medical robots  </vt:lpstr>
      <vt:lpstr>Examples of medical robots  </vt:lpstr>
      <vt:lpstr>Examples of medical robots  </vt:lpstr>
      <vt:lpstr>Examples of medical robots  </vt:lpstr>
      <vt:lpstr>Examples of medical robots  </vt:lpstr>
      <vt:lpstr>Challenges, future and conclusion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jm306010@wne.edu</dc:creator>
  <cp:lastModifiedBy>Engr. Dr. Munsif Ali Jatoi  Associate Professor Biomedical Engg</cp:lastModifiedBy>
  <cp:revision>378</cp:revision>
  <dcterms:created xsi:type="dcterms:W3CDTF">2017-03-22T21:33:01Z</dcterms:created>
  <dcterms:modified xsi:type="dcterms:W3CDTF">2024-08-01T11:05:34Z</dcterms:modified>
</cp:coreProperties>
</file>