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sldIdLst>
    <p:sldId id="256" r:id="rId2"/>
    <p:sldId id="262" r:id="rId3"/>
    <p:sldId id="257" r:id="rId4"/>
    <p:sldId id="37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28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AFA6A-DB46-4006-8FE6-41FB3A207FFF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29665-8E84-48AE-AB2B-E4865841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33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429665-8E84-48AE-AB2B-E4865841E05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114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C38C-3CF2-400C-BCBF-7050877F53E6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6ABBE-3A3F-4D8E-B787-1B44858B681C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8E90-3A06-410E-AC1D-549DDEA19E8F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D01DA-8A77-4016-9BA1-D80E46E11CD3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DA12-AB83-4A94-B26B-D1E77EE6230B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A6CB-E404-486E-A51F-19BB7FEC6C0D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110EE-771A-4559-B0BC-E915FAA4FDD1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A40F-C5A7-430B-B867-9B6567342496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F4-3B52-4EEE-B55A-41F42F465440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FFE2-61A0-49EE-806B-BA0BEF4AFF1F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C80AD-2FD4-476B-8B1B-660FEA20E69A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B64DD-5A82-46B7-BA1B-33D14B1DDBF9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F4444-1D0B-434E-BC86-F57908D5422B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5FD2-614F-4CFC-B486-AC3B26098660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BCDE-D447-47FD-9CA9-13CB95554E8F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0958-CFEC-42D9-9441-A2E2097F9E03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CDC66-B16F-4076-B676-63F5D10EDD2B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munsif.jatoi@shu.edu.pk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5073" y="3239022"/>
            <a:ext cx="9710671" cy="2262781"/>
          </a:xfrm>
        </p:spPr>
        <p:txBody>
          <a:bodyPr>
            <a:noAutofit/>
          </a:bodyPr>
          <a:lstStyle/>
          <a:p>
            <a:pPr algn="ctr"/>
            <a:br>
              <a:rPr lang="en-US" sz="4000" dirty="0">
                <a:solidFill>
                  <a:srgbClr val="002060"/>
                </a:solidFill>
                <a:latin typeface="Algerian" panose="04020705040A02060702" pitchFamily="82" charset="0"/>
              </a:rPr>
            </a:br>
            <a:r>
              <a:rPr lang="en-AU" sz="4000" b="1" dirty="0">
                <a:solidFill>
                  <a:schemeClr val="accent4">
                    <a:lumMod val="75000"/>
                  </a:schemeClr>
                </a:solidFill>
                <a:latin typeface="Algerian" panose="04020705040A02060702" pitchFamily="82" charset="0"/>
              </a:rPr>
              <a:t>From Data to Harvest: Transforming Agriculture with Machine Learning</a:t>
            </a:r>
            <a:br>
              <a:rPr lang="en-AU" sz="4000" dirty="0"/>
            </a:br>
            <a:endParaRPr lang="en-US" sz="4000" dirty="0">
              <a:solidFill>
                <a:srgbClr val="002060"/>
              </a:solidFill>
              <a:latin typeface="Algerian" panose="04020705040A02060702" pitchFamily="8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95073" y="4370821"/>
            <a:ext cx="10445191" cy="22627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br>
              <a:rPr lang="en-US" sz="4000" dirty="0">
                <a:solidFill>
                  <a:srgbClr val="002060"/>
                </a:solidFill>
                <a:latin typeface="Algerian" panose="04020705040A02060702" pitchFamily="82" charset="0"/>
              </a:rPr>
            </a:br>
            <a:endParaRPr lang="en-US" sz="4000" dirty="0">
              <a:solidFill>
                <a:srgbClr val="002060"/>
              </a:solidFill>
              <a:latin typeface="Algerian" panose="04020705040A02060702" pitchFamily="82" charset="0"/>
            </a:endParaRPr>
          </a:p>
          <a:p>
            <a:pPr algn="ctr"/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Engr. Dr. Munsif Ali H. Jatoi</a:t>
            </a:r>
          </a:p>
          <a:p>
            <a:pPr algn="ctr"/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Associate Professor and Manager ORIC</a:t>
            </a:r>
          </a:p>
          <a:p>
            <a:pPr algn="ctr"/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Salim Habib University, Karachi</a:t>
            </a:r>
          </a:p>
          <a:p>
            <a:pPr algn="ctr"/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munsif.jatoi@shu.edu.pk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3" y="-26633"/>
            <a:ext cx="3719744" cy="2673096"/>
          </a:xfrm>
          <a:prstGeom prst="rect">
            <a:avLst/>
          </a:prstGeom>
        </p:spPr>
      </p:pic>
      <p:pic>
        <p:nvPicPr>
          <p:cNvPr id="1026" name="Picture 2" descr="Sindh Agriculture University - Wikipedia">
            <a:extLst>
              <a:ext uri="{FF2B5EF4-FFF2-40B4-BE49-F238E27FC236}">
                <a16:creationId xmlns:a16="http://schemas.microsoft.com/office/drawing/2014/main" id="{BB88BE09-BC7C-426B-8E60-6521580D6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877" y="-1"/>
            <a:ext cx="2943225" cy="260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8C05014-3558-4D45-909E-C704A78121F3}"/>
              </a:ext>
            </a:extLst>
          </p:cNvPr>
          <p:cNvSpPr/>
          <p:nvPr/>
        </p:nvSpPr>
        <p:spPr>
          <a:xfrm>
            <a:off x="621438" y="2507287"/>
            <a:ext cx="113930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b="1" dirty="0">
                <a:solidFill>
                  <a:srgbClr val="99330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3rd International Conference on Data-Driven Social Change (ICDDSC-2026)</a:t>
            </a:r>
            <a:endParaRPr lang="en-AU" sz="3600" b="1" dirty="0">
              <a:solidFill>
                <a:srgbClr val="993300"/>
              </a:solidFill>
              <a:effectLst/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0345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Data Science Project Steps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28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Data Ingestion</a:t>
            </a:r>
            <a:r>
              <a:rPr lang="en-US" sz="2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: Data collection, both </a:t>
            </a:r>
            <a:r>
              <a:rPr lang="en-US" sz="28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raw structured </a:t>
            </a:r>
            <a:r>
              <a:rPr lang="en-US" sz="2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and </a:t>
            </a:r>
            <a:r>
              <a:rPr lang="en-US" sz="28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unstructured</a:t>
            </a:r>
            <a:r>
              <a:rPr lang="en-US" sz="2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data from all relevant sources using a variety of methods for example capturing the image for image processing application. 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28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Data storage and data processing</a:t>
            </a:r>
            <a:r>
              <a:rPr lang="en-US" sz="2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: Since data can have different formats and structures, companies need to consider different storage systems based on the type of data that needs to be captured.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Proper </a:t>
            </a:r>
            <a:r>
              <a:rPr lang="en-US" sz="28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Data management Plans </a:t>
            </a:r>
            <a:r>
              <a:rPr lang="en-US" sz="2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(DMPs) should be developed. This stage includes cleaning data, deduplicating, transforming and combining the data using </a:t>
            </a:r>
            <a:r>
              <a:rPr lang="en-US" sz="28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ETL</a:t>
            </a:r>
            <a:r>
              <a:rPr lang="en-US" sz="2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(</a:t>
            </a:r>
            <a:r>
              <a:rPr lang="en-US" sz="28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extract, transform, load</a:t>
            </a:r>
            <a:r>
              <a:rPr lang="en-US" sz="2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) jobs or other data integration technologies.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10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875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in agriculture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11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Some of the core applications of ML in Agriculture are: </a:t>
            </a: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0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Precision Farming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US" sz="3400" b="1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Precision Seeding: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Optimize seed spacing and depth, and vary seed variety by soil zone.</a:t>
            </a: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US" sz="3400" b="1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Precision Fertilization: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Apply nutrients based on soil test maps and crop needs, reducing over-application.</a:t>
            </a:r>
          </a:p>
          <a:p>
            <a:pPr algn="just"/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1740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in agriculture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12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US" sz="3400" b="1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Precision Pest &amp; Weed Management: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Use drone imagery to spot-spray only infected areas, or use robotic </a:t>
            </a:r>
            <a:r>
              <a:rPr lang="en-US" sz="3400" dirty="0" err="1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weeders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</a:t>
            </a:r>
          </a:p>
          <a:p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US" sz="3400" b="1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Precision Irrigation: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Apply water based on soil moisture sensor data and evapotranspiration models.</a:t>
            </a:r>
          </a:p>
          <a:p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US" sz="3400" b="1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Livestock Monitoring: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Use RFID tags, wearables, and sensors to track health, activity, and feed intake of individual animals.</a:t>
            </a:r>
          </a:p>
          <a:p>
            <a:pPr algn="just"/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908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in agriculture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13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0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Pest and Disease Management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AU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Early Detection &amp; Monitoring</a:t>
            </a:r>
          </a:p>
          <a:p>
            <a:r>
              <a:rPr lang="en-AU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Remote Sensing</a:t>
            </a:r>
          </a:p>
          <a:p>
            <a:r>
              <a:rPr lang="en-AU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Multispectral drones/satellites, </a:t>
            </a:r>
          </a:p>
          <a:p>
            <a:r>
              <a:rPr lang="en-AU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Hyperspectral imaging, </a:t>
            </a:r>
          </a:p>
          <a:p>
            <a:r>
              <a:rPr lang="en-AU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Thermal imaging. </a:t>
            </a:r>
            <a:endParaRPr lang="en-US" sz="3400" i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7876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in agriculture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14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AU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AI-Powered Scouting:</a:t>
            </a:r>
          </a:p>
          <a:p>
            <a:endParaRPr lang="en-AU" i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AU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Mobile apps</a:t>
            </a:r>
            <a:endParaRPr lang="en-AU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AU" i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AU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Autonomous robots</a:t>
            </a:r>
          </a:p>
          <a:p>
            <a:endParaRPr lang="en-AU" i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AU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Computer vision</a:t>
            </a:r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7794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in agriculture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15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0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Automated Harvesting</a:t>
            </a:r>
          </a:p>
          <a:p>
            <a:pPr algn="just"/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Computer vision systems determine </a:t>
            </a: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optimal harvest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timing for individual fruits or vegetables.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Robotic harvesters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use ML to identify ripe produce and handle delicate picking operations. </a:t>
            </a:r>
          </a:p>
          <a:p>
            <a:pPr algn="just"/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4669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Machine learning in agriculture: Our Project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16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40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2F25D4-458A-4725-9572-6A16063CD936}"/>
              </a:ext>
            </a:extLst>
          </p:cNvPr>
          <p:cNvSpPr txBox="1">
            <a:spLocks/>
          </p:cNvSpPr>
          <p:nvPr/>
        </p:nvSpPr>
        <p:spPr>
          <a:xfrm>
            <a:off x="1279090" y="17429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One of my research collaborator is working in the area of AI in agriculture at Department of Smart Engineering &amp; Advanced Technology, Universiti Teknologi Malaysia - Kuala Lumpur, Malaysia. </a:t>
            </a:r>
            <a:endParaRPr lang="en-AU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topic of research is </a:t>
            </a: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Characterization of Convolutional Neural Network Algorithm into </a:t>
            </a:r>
            <a:r>
              <a:rPr lang="en-US" sz="3400" b="1" dirty="0" err="1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Mahalanobis</a:t>
            </a: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Taguchi System for the Recognition of Date Fruit Harvesting. </a:t>
            </a:r>
            <a:endParaRPr lang="en-AU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40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7306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Machine learning in agriculture: Our Project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17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40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2F25D4-458A-4725-9572-6A16063CD936}"/>
              </a:ext>
            </a:extLst>
          </p:cNvPr>
          <p:cNvSpPr txBox="1">
            <a:spLocks/>
          </p:cNvSpPr>
          <p:nvPr/>
        </p:nvSpPr>
        <p:spPr>
          <a:xfrm>
            <a:off x="1279090" y="17429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research work involves the image processing as the Computer vision has become a foundation of precision agriculture, linking on-farm imaging with robust decision support to deal with occlusion, variable illumination, and field noise in real time .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images (&gt;5500 images) of variety of dates (</a:t>
            </a:r>
            <a:r>
              <a:rPr lang="en-US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Aseel, </a:t>
            </a:r>
            <a:r>
              <a:rPr lang="en-US" sz="3400" i="1" dirty="0" err="1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Karbalain</a:t>
            </a:r>
            <a:r>
              <a:rPr lang="en-US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 and </a:t>
            </a:r>
            <a:r>
              <a:rPr lang="en-US" sz="3400" i="1" dirty="0" err="1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Fasli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) will be collected from Khairpur </a:t>
            </a:r>
            <a:r>
              <a:rPr lang="en-US" sz="3400" dirty="0" err="1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Mirs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 Sindh, Pakistan. </a:t>
            </a:r>
            <a:endParaRPr lang="en-AU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40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14477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Machine learning in agriculture: Our Project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18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40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2F25D4-458A-4725-9572-6A16063CD936}"/>
              </a:ext>
            </a:extLst>
          </p:cNvPr>
          <p:cNvSpPr txBox="1">
            <a:spLocks/>
          </p:cNvSpPr>
          <p:nvPr/>
        </p:nvSpPr>
        <p:spPr>
          <a:xfrm>
            <a:off x="1279090" y="17429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After this stage, the data is preprocessed to remove noise.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Finally, the CNN-MTS system is developed to further classify the data and produce useful outcomes for precision agriculture.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AU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40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3509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Machine learning in agriculture: Our Project: Expected Outcomes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19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40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2F25D4-458A-4725-9572-6A16063CD936}"/>
              </a:ext>
            </a:extLst>
          </p:cNvPr>
          <p:cNvSpPr txBox="1">
            <a:spLocks/>
          </p:cNvSpPr>
          <p:nvPr/>
        </p:nvSpPr>
        <p:spPr>
          <a:xfrm>
            <a:off x="1279090" y="17429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AU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40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60F5A8-CFAD-49D6-AA95-EC83C8A3595B}"/>
              </a:ext>
            </a:extLst>
          </p:cNvPr>
          <p:cNvSpPr/>
          <p:nvPr/>
        </p:nvSpPr>
        <p:spPr>
          <a:xfrm>
            <a:off x="1311579" y="1905000"/>
            <a:ext cx="7516553" cy="4509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en-US" sz="3400" dirty="0"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rPr>
              <a:t>Provides the labeled date-fruit image dataset, along with the validated CNN setup for maturity recognition. </a:t>
            </a:r>
          </a:p>
          <a:p>
            <a:pPr marL="457200" indent="-45720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en-US" sz="3400" dirty="0"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rPr>
              <a:t>MTS unit-space model operationalizing deep features into </a:t>
            </a:r>
            <a:r>
              <a:rPr lang="en-US" sz="3400" dirty="0" err="1"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rPr>
              <a:t>Mahalanobis</a:t>
            </a:r>
            <a:r>
              <a:rPr lang="en-US" sz="3400" dirty="0"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rPr>
              <a:t>-distance decision logic. </a:t>
            </a:r>
          </a:p>
          <a:p>
            <a:pPr marL="457200" indent="-45720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en-US" sz="3400" dirty="0"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rPr>
              <a:t>At the end, this research output will reduce subjectivity in maturity grading, improve harvest-timing accuracy, and enhance consistency across different orchard. </a:t>
            </a:r>
            <a:endParaRPr lang="en-AU" sz="3400" dirty="0">
              <a:latin typeface="Arabic Typesetting" panose="03020402040406030203" pitchFamily="66" charset="-78"/>
              <a:ea typeface="+mj-ea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7948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8222" y="624110"/>
            <a:ext cx="8911687" cy="1280890"/>
          </a:xfrm>
        </p:spPr>
        <p:txBody>
          <a:bodyPr/>
          <a:lstStyle/>
          <a:p>
            <a:r>
              <a:rPr lang="en-US" dirty="0">
                <a:latin typeface="Algerian" panose="04020705040A02060702" pitchFamily="82" charset="0"/>
              </a:rPr>
              <a:t>Presentation Outline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1812" y="1264555"/>
            <a:ext cx="891168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15017" y="1755819"/>
            <a:ext cx="7418769" cy="44780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Introduction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Data Science</a:t>
            </a:r>
          </a:p>
          <a:p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ML in Agriculture: A Research Example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sz="3200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Q and A Session  </a:t>
            </a:r>
          </a:p>
          <a:p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</a:t>
            </a:fld>
            <a:endParaRPr lang="en-US" sz="3600" b="1" dirty="0"/>
          </a:p>
        </p:txBody>
      </p:sp>
      <p:pic>
        <p:nvPicPr>
          <p:cNvPr id="2050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DDF0C910-FEEC-40A6-B6E2-7F1785AD4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3786" y="3561846"/>
            <a:ext cx="3758214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057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Publication from work in AI in Agriculture: A Review article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89" y="1413028"/>
            <a:ext cx="7853843" cy="5165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28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20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081F4F-562C-489F-92BA-37B729F64C06}"/>
              </a:ext>
            </a:extLst>
          </p:cNvPr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40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2F25D4-458A-4725-9572-6A16063CD936}"/>
              </a:ext>
            </a:extLst>
          </p:cNvPr>
          <p:cNvSpPr txBox="1">
            <a:spLocks/>
          </p:cNvSpPr>
          <p:nvPr/>
        </p:nvSpPr>
        <p:spPr>
          <a:xfrm>
            <a:off x="1279090" y="17429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AU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endParaRPr lang="en-US" sz="40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849475-F078-4269-A880-385E471E6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0233" y="1748160"/>
            <a:ext cx="5734975" cy="516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7402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92924" y="1264555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72464" y="839550"/>
            <a:ext cx="8911687" cy="473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rgbClr val="9933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1026" name="Picture 2" descr="Thank You In Different Languages photos, royalty-free images, graphics,  vectors &amp; videos | Adobe 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617" y="128789"/>
            <a:ext cx="9465971" cy="623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21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5814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Machine learning is the subset of artificial intelligence (AI) concentrated on algorithms that can “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learn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” the patterns of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training data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and then make accurate 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inferences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about new data.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This pattern recognition ability allows machine learning models to generate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decisions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or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predictions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without explicit, hard-coded instructions.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094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Machine learning delivers the pillar of most modern AI systems, from 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forecasting models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to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autonomous vehicles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to 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large language models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(LLMs) and other 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Generative AI tools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Machine learning (ML) aims at system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optimization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through a process called 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Model training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4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105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All machine learning methods can be categorized as one of three distinct learning paradigms: 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supervised learning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 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unsupervised learning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or 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reinforcement learning.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This categorization is based on the nature of their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training objectives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and by the type of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training data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they entail.</a:t>
            </a: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5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783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Supervised learning 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trains a model to predict the “correct” output for a given input. It applies to tasks that require some degree of accuracy relative to some external “ground truth,” such as classification or regression.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Unsupervised learning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trains a model to discern intrinsic patterns, dependencies and correlations in data.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Unlike in supervised learning, unsupervised learning tasks don’t involve any external ground truth against which its outputs should be compared.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6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034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Reinforcement learning (RL)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trains a model to evaluate its environment and take an action that will garner the greatest reward. </a:t>
            </a:r>
          </a:p>
          <a:p>
            <a:pPr algn="just"/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RL scenarios don’t entail the existence of a singular ground truth, but they do entail the existence of “good” and “bad” (or neutral) actions.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For example: Reinforcement learning from human feedback (RLHF)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7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53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Machine learning Applications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Computer Vision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(</a:t>
            </a:r>
            <a:r>
              <a:rPr lang="en-US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Image classification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 </a:t>
            </a:r>
            <a:r>
              <a:rPr lang="en-US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object detection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 </a:t>
            </a:r>
            <a:r>
              <a:rPr lang="en-US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image segmentation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 </a:t>
            </a:r>
            <a:r>
              <a:rPr lang="en-US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Optical character recognition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etc.)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Natural language processing (</a:t>
            </a:r>
            <a:r>
              <a:rPr lang="en-US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chatbots, speech recognition, language translation, sentiment analysis text generation, summarization and AI agents.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400" i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Time Series Analysis 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(</a:t>
            </a:r>
            <a:r>
              <a:rPr lang="en-US" sz="3400" i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Statistical Signal Processing, Prediction systems etc.)</a:t>
            </a:r>
            <a:endParaRPr lang="en-US" sz="34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8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299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Data Science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Data science combines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mathematics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and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statistics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specialized programming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advanced analytics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,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artificial intelligence (AI)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and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machine learning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with specific subject matter expertise to uncover actionable insights hidden in an organization’s data.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These insights can be used to guide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decision making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and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strategic planning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9</a:t>
            </a:fld>
            <a:endParaRPr lang="en-US" sz="3600" b="1" dirty="0"/>
          </a:p>
        </p:txBody>
      </p:sp>
      <p:pic>
        <p:nvPicPr>
          <p:cNvPr id="6" name="Picture 2" descr="Precision agriculture: the hype around drone technology ...">
            <a:extLst>
              <a:ext uri="{FF2B5EF4-FFF2-40B4-BE49-F238E27FC236}">
                <a16:creationId xmlns:a16="http://schemas.microsoft.com/office/drawing/2014/main" id="{91DEF3B4-EA24-43BF-B1BE-33A7748C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32" y="3561846"/>
            <a:ext cx="3211467" cy="329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54474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2818</TotalTime>
  <Words>1068</Words>
  <Application>Microsoft Office PowerPoint</Application>
  <PresentationFormat>Widescreen</PresentationFormat>
  <Paragraphs>160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Algerian</vt:lpstr>
      <vt:lpstr>Arabic Typesetting</vt:lpstr>
      <vt:lpstr>Arial</vt:lpstr>
      <vt:lpstr>Calibri</vt:lpstr>
      <vt:lpstr>Century Gothic</vt:lpstr>
      <vt:lpstr>Times New Roman</vt:lpstr>
      <vt:lpstr>Wingdings</vt:lpstr>
      <vt:lpstr>Wingdings 3</vt:lpstr>
      <vt:lpstr>Wisp</vt:lpstr>
      <vt:lpstr> From Data to Harvest: Transforming Agriculture with Machine Learning </vt:lpstr>
      <vt:lpstr>Presentation Outline </vt:lpstr>
      <vt:lpstr>Machine learning   </vt:lpstr>
      <vt:lpstr>Machine learning   </vt:lpstr>
      <vt:lpstr>Machine learning   </vt:lpstr>
      <vt:lpstr>Machine learning   </vt:lpstr>
      <vt:lpstr>Machine learning   </vt:lpstr>
      <vt:lpstr>Machine learning Applications   </vt:lpstr>
      <vt:lpstr>Data Science</vt:lpstr>
      <vt:lpstr>Data Science Project Steps</vt:lpstr>
      <vt:lpstr>Machine learning in agriculture</vt:lpstr>
      <vt:lpstr>Machine learning in agriculture</vt:lpstr>
      <vt:lpstr>Machine learning in agriculture</vt:lpstr>
      <vt:lpstr>Machine learning in agriculture</vt:lpstr>
      <vt:lpstr>Machine learning in agriculture</vt:lpstr>
      <vt:lpstr>Machine learning in agriculture: Our Project</vt:lpstr>
      <vt:lpstr>Machine learning in agriculture: Our Project</vt:lpstr>
      <vt:lpstr>Machine learning in agriculture: Our Project</vt:lpstr>
      <vt:lpstr>Machine learning in agriculture: Our Project: Expected Outcomes</vt:lpstr>
      <vt:lpstr>Publication from work in AI in Agriculture: A Review article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Complex Engineering Problems</dc:title>
  <dc:creator>Engr. Dr. Munsif Ali Jatoi \ Associate Professor Biomedical Engg</dc:creator>
  <cp:lastModifiedBy>Engr. Dr. Munsif Ali Jatoi / Manager ORIC</cp:lastModifiedBy>
  <cp:revision>639</cp:revision>
  <dcterms:created xsi:type="dcterms:W3CDTF">2020-12-11T07:22:40Z</dcterms:created>
  <dcterms:modified xsi:type="dcterms:W3CDTF">2026-02-03T10:43:39Z</dcterms:modified>
</cp:coreProperties>
</file>