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sldIdLst>
    <p:sldId id="256" r:id="rId2"/>
    <p:sldId id="262" r:id="rId3"/>
    <p:sldId id="257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5" r:id="rId12"/>
    <p:sldId id="362" r:id="rId13"/>
    <p:sldId id="363" r:id="rId14"/>
    <p:sldId id="364" r:id="rId15"/>
    <p:sldId id="366" r:id="rId16"/>
    <p:sldId id="367" r:id="rId17"/>
    <p:sldId id="368" r:id="rId18"/>
    <p:sldId id="369" r:id="rId19"/>
    <p:sldId id="370" r:id="rId20"/>
    <p:sldId id="372" r:id="rId21"/>
    <p:sldId id="371" r:id="rId22"/>
    <p:sldId id="373" r:id="rId23"/>
    <p:sldId id="374" r:id="rId24"/>
    <p:sldId id="28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FA6A-DB46-4006-8FE6-41FB3A207FFF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29665-8E84-48AE-AB2B-E4865841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29665-8E84-48AE-AB2B-E4865841E05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1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C38C-3CF2-400C-BCBF-7050877F53E6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6ABBE-3A3F-4D8E-B787-1B44858B681C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8E90-3A06-410E-AC1D-549DDEA19E8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D01DA-8A77-4016-9BA1-D80E46E11CD3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DA12-AB83-4A94-B26B-D1E77EE6230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A6CB-E404-486E-A51F-19BB7FEC6C0D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110EE-771A-4559-B0BC-E915FAA4FDD1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A40F-C5A7-430B-B867-9B6567342496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F4-3B52-4EEE-B55A-41F42F465440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FFE2-61A0-49EE-806B-BA0BEF4AFF1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C80AD-2FD4-476B-8B1B-660FEA20E69A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B64DD-5A82-46B7-BA1B-33D14B1DDBF9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4444-1D0B-434E-BC86-F57908D5422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5FD2-614F-4CFC-B486-AC3B26098660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BCDE-D447-47FD-9CA9-13CB95554E8F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0958-CFEC-42D9-9441-A2E2097F9E03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CDC66-B16F-4076-B676-63F5D10EDD2B}" type="datetime1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munsif.jatoi@shu.edu.p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ipo.gov.pk/patent_intro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pto.gov/" TargetMode="External"/><Relationship Id="rId2" Type="http://schemas.openxmlformats.org/officeDocument/2006/relationships/hyperlink" Target="https://www.wipo.int/portal/en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s://www.epo.org/en" TargetMode="External"/><Relationship Id="rId4" Type="http://schemas.openxmlformats.org/officeDocument/2006/relationships/hyperlink" Target="https://www.myipo.gov.my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ipo.gov.pk/patent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9462" y="1903854"/>
            <a:ext cx="9710671" cy="2262781"/>
          </a:xfrm>
        </p:spPr>
        <p:txBody>
          <a:bodyPr>
            <a:noAutofit/>
          </a:bodyPr>
          <a:lstStyle/>
          <a:p>
            <a:pPr algn="ctr"/>
            <a:br>
              <a:rPr lang="en-US" sz="4000" dirty="0">
                <a:solidFill>
                  <a:srgbClr val="002060"/>
                </a:solidFill>
                <a:latin typeface="Algerian" panose="04020705040A02060702" pitchFamily="82" charset="0"/>
              </a:rPr>
            </a:br>
            <a:r>
              <a:rPr lang="en-US" sz="4400" dirty="0">
                <a:solidFill>
                  <a:srgbClr val="002060"/>
                </a:solidFill>
                <a:latin typeface="Algerian" panose="04020705040A02060702" pitchFamily="82" charset="0"/>
              </a:rPr>
              <a:t>Guidelines for filing patent application in Pakistan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41807" y="4166635"/>
            <a:ext cx="10445191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en-US" sz="4000" dirty="0">
                <a:solidFill>
                  <a:srgbClr val="002060"/>
                </a:solidFill>
                <a:latin typeface="Algerian" panose="04020705040A02060702" pitchFamily="82" charset="0"/>
              </a:rPr>
            </a:b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Engr. Dr. Munsif Ali H. Jatoi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Associate Professor and Manager ORIC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Salim Habib University, Karachi</a:t>
            </a:r>
          </a:p>
          <a:p>
            <a:pPr algn="ctr"/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munsif.jatoi@shu.edu.pk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3" y="0"/>
            <a:ext cx="3891664" cy="2673096"/>
          </a:xfrm>
          <a:prstGeom prst="rect">
            <a:avLst/>
          </a:prstGeom>
        </p:spPr>
      </p:pic>
      <p:pic>
        <p:nvPicPr>
          <p:cNvPr id="6" name="Picture 5" descr="C:\Users\munsif.jatoi\AppData\Local\Microsoft\Windows\INetCache\Content.Outlook\UW7CAA1K\ORIC Logo-01 (002).jpg">
            <a:extLst>
              <a:ext uri="{FF2B5EF4-FFF2-40B4-BE49-F238E27FC236}">
                <a16:creationId xmlns:a16="http://schemas.microsoft.com/office/drawing/2014/main" id="{2A9DA9DD-8FB1-4E29-8329-672C13B2A6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20" y="106533"/>
            <a:ext cx="3657600" cy="2476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0345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10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2169422"/>
            <a:ext cx="10481633" cy="58932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 Pakistan, the patents are filed/granted by following two laws: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-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Patents Ordinance 2000</a:t>
            </a:r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-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Patents Rules 2003  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Link to download these documents: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2"/>
              </a:rPr>
              <a:t>https://ipo.gov.pk/patent_intro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4A95CA27-B88A-42B5-A77D-E71333B23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271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11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58124"/>
            <a:ext cx="9900918" cy="42757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Patents Office was established under the provision of Section 55 of the Patents &amp; Designs Act, 1911, in year 1948 as an attached department of Ministry of Industries &amp; Production, Government of Pakistan. This Act of 1911 was amended in compliance of TRIPS agreement and promulgated as the Patents Ordinance 2000 &amp; the Registered Designs Ordinance, 2000. In addition to above, the law of Registration of Layout Designs of Integrated Circuits has also been promulgated as “Registered Layout-Designs of Integrated Circuits Ordinance, 2000”. Since April, 2005 the Patents Office currently is a part of Intellectual Property Organization of Pakistan.</a:t>
            </a:r>
          </a:p>
        </p:txBody>
      </p:sp>
    </p:spTree>
    <p:extLst>
      <p:ext uri="{BB962C8B-B14F-4D97-AF65-F5344CB8AC3E}">
        <p14:creationId xmlns:p14="http://schemas.microsoft.com/office/powerpoint/2010/main" val="598456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12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patentable inventions in Pakistan are:  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 order to be patentable an invention should have the following characteristics: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The invention should be a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process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or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product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The invention should be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novel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or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new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It involves an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inventive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step.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It is capable of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industrial application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 applications are examined under the Patents 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Ordinance, 2000 and Rules. </a:t>
            </a: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DE8ADF46-53E9-479E-8210-145C37DBD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564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13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80" y="1905000"/>
            <a:ext cx="9190704" cy="481539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non-patentable inventions in Pakistan are:  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following shall not be regarded as invention within the meaning of the Patent ordinance, 2000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 A discovery, scientific theory, law of nature or mathematical method;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 A literary, dramatic, musical or artistic work or any other creation of purely    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aesthetic character whatsoever;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A scheme, rule or method for performing a mental act, playing a game or doing 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business;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The presentation of information, computer software; and</a:t>
            </a: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That exist in nature or if isolated there from.</a:t>
            </a: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FE2CC382-1B28-449A-9A64-7BB780C2D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315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14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992109" y="1905000"/>
            <a:ext cx="10167122" cy="51172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types of Patent application are:  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 applications can be applied in the following manners: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An ordinary patent application with “provisional or complete specification”, which is   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dated as of the official date of the application for the patent.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A convention patent application claiming “right of priority”, which is dated as of the 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official date of the corresponding application for patent first made in a country 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which is the member of WTO (World Trade Organization).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 - Application for a patent of addition, for improvement or modification of an 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invention for which a patent has already been applied for or granted.</a:t>
            </a:r>
          </a:p>
          <a:p>
            <a:r>
              <a:rPr lang="en-US" sz="3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9312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15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01: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Conducting a patent search to check the similarity with other inventions. 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2"/>
              </a:rPr>
              <a:t>https://www.wipo.int/portal/en/index.html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3"/>
              </a:rPr>
              <a:t>https://www.uspto.gov/</a:t>
            </a: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4"/>
              </a:rPr>
              <a:t>https://www.myipo.gov.my/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5"/>
              </a:rPr>
              <a:t>https://www.epo.org/en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</a:t>
            </a: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3F1983FF-35B1-417F-B1CA-CBB2281BD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84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16</a:t>
            </a:fld>
            <a:endParaRPr lang="en-US" sz="36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5BD424-4950-47B6-BA45-DFF77337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639" y="0"/>
            <a:ext cx="2586361" cy="15923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02: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  <a:r>
              <a:rPr lang="en-US" sz="33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Preparation of Patent Documents (specification, abstract and drawings)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</a:t>
            </a:r>
            <a:r>
              <a:rPr lang="en-AU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Title of the invention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A</a:t>
            </a:r>
            <a:r>
              <a:rPr lang="en-AU" dirty="0" err="1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bstract</a:t>
            </a:r>
            <a:r>
              <a:rPr lang="en-AU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AU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Description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AU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Patent Drawings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AU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Claims</a:t>
            </a: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DB91262D-1BFB-47EB-8A62-B48BB65AF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804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17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03: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  <a:r>
              <a:rPr lang="en-US" sz="33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Filing a patent application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33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For an ordinary patent application two copies of the following forms, along with the relevant fees, are to be filed with the Patent Office: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in application Form </a:t>
            </a: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P-1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when the inventor is sole or joint applicant) or Form </a:t>
            </a:r>
            <a:r>
              <a:rPr lang="en-US" sz="34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P-1A</a:t>
            </a:r>
            <a:r>
              <a:rPr lang="en-US" sz="34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when inventor or inventors is/are not a party to application and application is being filed by assignee or company / organization etc.);</a:t>
            </a: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4702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18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5D3405-2C58-4BD2-AE2C-B3430D9DEB59}"/>
              </a:ext>
            </a:extLst>
          </p:cNvPr>
          <p:cNvSpPr txBox="1">
            <a:spLocks/>
          </p:cNvSpPr>
          <p:nvPr/>
        </p:nvSpPr>
        <p:spPr>
          <a:xfrm>
            <a:off x="921695" y="1904999"/>
            <a:ext cx="10481633" cy="5072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in Form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P-3A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of complete specification being provided) or Form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P-3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of provisional/incomplete specification being provided); and</a:t>
            </a:r>
          </a:p>
          <a:p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Form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P-28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for authorization of patent attorney / patent agent, if any.</a:t>
            </a: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10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146F8DCD-48F2-4E39-87E3-26A119805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938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19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5D3405-2C58-4BD2-AE2C-B3430D9DEB59}"/>
              </a:ext>
            </a:extLst>
          </p:cNvPr>
          <p:cNvSpPr txBox="1">
            <a:spLocks/>
          </p:cNvSpPr>
          <p:nvPr/>
        </p:nvSpPr>
        <p:spPr>
          <a:xfrm>
            <a:off x="921695" y="1904999"/>
            <a:ext cx="10481633" cy="507284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For a convention patent application two copies of the following forms, along with the relevant fees, are to be filed with the Patent Office:</a:t>
            </a:r>
          </a:p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in application Form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P-2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when inventor is sole or joint applicant), or Form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P-2A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(in case when inventor or inventors is not a party to the application).</a:t>
            </a:r>
          </a:p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in Form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P-3A 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(complete specification).</a:t>
            </a:r>
          </a:p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Duly filled Form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P-28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for authorization of patent attorney / patent agent.</a:t>
            </a:r>
          </a:p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Convention priority documents (if the document is in any other language then the English translation verified by an affidavit is to be provided).</a:t>
            </a: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6931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222" y="624110"/>
            <a:ext cx="8911687" cy="128089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Presentation Outline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1812" y="1264555"/>
            <a:ext cx="8911687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15017" y="1755819"/>
            <a:ext cx="8911687" cy="44780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Introduction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What is patent? Why Patent? Patent Objectives…</a:t>
            </a: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Procedure for patent registration in Pakistan  </a:t>
            </a: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tx1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</a:t>
            </a:fld>
            <a:endParaRPr lang="en-US" sz="36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0DBEEF-7EB1-4D38-8AAC-602E96C5C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489" y="3533313"/>
            <a:ext cx="3083511" cy="33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57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20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5D3405-2C58-4BD2-AE2C-B3430D9DEB59}"/>
              </a:ext>
            </a:extLst>
          </p:cNvPr>
          <p:cNvSpPr txBox="1">
            <a:spLocks/>
          </p:cNvSpPr>
          <p:nvPr/>
        </p:nvSpPr>
        <p:spPr>
          <a:xfrm>
            <a:off x="921695" y="1904999"/>
            <a:ext cx="10481633" cy="5072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 quick link to forms associated with patent filings is: </a:t>
            </a:r>
          </a:p>
          <a:p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r>
              <a:rPr lang="en-US" sz="4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  <a:hlinkClick r:id="rId2"/>
              </a:rPr>
              <a:t>https://ipo.gov.pk/patent</a:t>
            </a:r>
            <a:r>
              <a:rPr lang="en-US" sz="48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9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7DF10533-54AC-434A-B396-579826620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230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21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04: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Patent Examination and evaluation by experts.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05: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Acceptance and publication of the patent application.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06: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Responding to any Opposition(s) against the Patent Application (if any is / are filed).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Step 07: 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Grant and sealing of patent </a:t>
            </a:r>
            <a:endParaRPr lang="en-US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738E5725-3570-4C3C-BC49-A6DA97E41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078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22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Processing flow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135AC9-662C-4B38-977F-73785C94A5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301" t="10486" r="31555" b="30577"/>
          <a:stretch/>
        </p:blipFill>
        <p:spPr>
          <a:xfrm>
            <a:off x="2112885" y="2391342"/>
            <a:ext cx="8398277" cy="446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11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8" y="624110"/>
            <a:ext cx="798488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latin typeface="Algerian" panose="04020705040A02060702" pitchFamily="82" charset="0"/>
              </a:rPr>
              <a:t>Procedure for patent registration in Pakistan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23</a:t>
            </a:fld>
            <a:endParaRPr lang="en-US" sz="3600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FD96F9-5EF0-4452-83F8-DC4CB5BEEC2E}"/>
              </a:ext>
            </a:extLst>
          </p:cNvPr>
          <p:cNvSpPr txBox="1">
            <a:spLocks/>
          </p:cNvSpPr>
          <p:nvPr/>
        </p:nvSpPr>
        <p:spPr>
          <a:xfrm>
            <a:off x="1311579" y="1905000"/>
            <a:ext cx="10481633" cy="46885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Processing flow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endParaRPr lang="en-US" sz="33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891D9C-E5D1-4644-97D0-1371AB51D5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27" t="20453" r="31166" b="33075"/>
          <a:stretch/>
        </p:blipFill>
        <p:spPr>
          <a:xfrm>
            <a:off x="1669002" y="2441359"/>
            <a:ext cx="8948691" cy="415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39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2924" y="1264555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72464" y="839550"/>
            <a:ext cx="8911687" cy="473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rgbClr val="9933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GB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1026" name="Picture 2" descr="Thank You In Different Languages photos, royalty-free images, graphics,  vectors &amp; videos | Adobe 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17" y="128789"/>
            <a:ext cx="9465971" cy="62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24</a:t>
            </a:fld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581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What is patent?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26690" y="1590582"/>
            <a:ext cx="7853843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 patent is an exclusive right granted for an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invention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Patents benefit inventors by providing them with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legal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protection of their </a:t>
            </a:r>
            <a:r>
              <a:rPr lang="en-US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inventions</a:t>
            </a: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However, patents also benefit the society by providing public access to technical information about these inventions, and thus accelerating innovation.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3</a:t>
            </a:fld>
            <a:endParaRPr lang="en-US" sz="3600" b="1" dirty="0"/>
          </a:p>
        </p:txBody>
      </p:sp>
      <p:pic>
        <p:nvPicPr>
          <p:cNvPr id="3686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A400ABFB-92DC-4A26-A607-DA64BB7E3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94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Why patent?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65870" y="1874668"/>
            <a:ext cx="10073260" cy="47370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right to exclude others from: making, using, selling, offering for sale, or importing the claimed invention.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 government authority or license conferring a right or title for a set period, especially the sole right to exclude other from making, selling or using an invention. 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For a limited time only say 20 years.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4</a:t>
            </a:fld>
            <a:endParaRPr lang="en-US" sz="3600" b="1" dirty="0"/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603F2B9B-B7E5-457D-B192-A10407D4E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3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What is patent?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4763" y="1742696"/>
            <a:ext cx="7846577" cy="58932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Patent objectives are: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1.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To promote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innovation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and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assist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in  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   safeguarding the invention. 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2.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To assist in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proper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and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directional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growth for a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   company.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3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 To provide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optimum benefit 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to a community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   by formation of new products and services   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    available. 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5</a:t>
            </a:fld>
            <a:endParaRPr lang="en-US" sz="3600" b="1" dirty="0"/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F2727783-32C6-4AD3-9318-5272E1C4C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469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Criteria for patent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4763" y="1821401"/>
            <a:ext cx="10481633" cy="58932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Any invention which is meeting the substantive criteria for patentability can file the patent i.e., 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1.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Novelty  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2.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Involvement of inventive steps.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3.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Potential Industrial application.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4.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Not contrary to law or morality. </a:t>
            </a: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Ethical concern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.  </a:t>
            </a:r>
          </a:p>
          <a:p>
            <a:pPr algn="just"/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6</a:t>
            </a:fld>
            <a:endParaRPr lang="en-US" sz="3600" b="1" dirty="0"/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D83A3A31-DE93-4600-AED5-23FFCBA77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642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Anatomy of A patent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524" y="1592373"/>
            <a:ext cx="10481633" cy="58932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Abstract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- A short summary of the invention. 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Background</a:t>
            </a:r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-Essential literature review related to similar inventions. 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Drawing descriptions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- Basic structure of invention  </a:t>
            </a:r>
            <a:endParaRPr lang="en-US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7</a:t>
            </a:fld>
            <a:endParaRPr lang="en-US" sz="3600" b="1" dirty="0"/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0C090121-99E4-4DEF-BD0F-9238794D7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185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Anatomy of A patent </a:t>
            </a:r>
            <a:r>
              <a:rPr lang="en-US" dirty="0"/>
              <a:t>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524" y="1592373"/>
            <a:ext cx="10481633" cy="58932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Detailed description 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 - A detailed account of all processes involved during invention. </a:t>
            </a:r>
          </a:p>
          <a:p>
            <a:pPr algn="just"/>
            <a:endParaRPr lang="en-US" sz="4200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en-US" sz="42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List of Valid claims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 -Complete list of claims made. </a:t>
            </a:r>
          </a:p>
          <a:p>
            <a:pPr algn="just"/>
            <a:r>
              <a:rPr lang="en-US" sz="4200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8</a:t>
            </a:fld>
            <a:endParaRPr lang="en-US" sz="3600" b="1" dirty="0"/>
          </a:p>
        </p:txBody>
      </p:sp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535DABA4-6FB6-4C28-97E8-ECC1F8191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512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9737" y="624110"/>
            <a:ext cx="8911687" cy="1280890"/>
          </a:xfrm>
        </p:spPr>
        <p:txBody>
          <a:bodyPr/>
          <a:lstStyle/>
          <a:p>
            <a:r>
              <a:rPr lang="en-US" sz="4000" dirty="0">
                <a:latin typeface="Algerian" panose="04020705040A02060702" pitchFamily="82" charset="0"/>
              </a:rPr>
              <a:t>The path to A patent </a:t>
            </a:r>
            <a:r>
              <a:rPr lang="en-US" dirty="0"/>
              <a:t>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3600" b="1" smtClean="0"/>
              <a:pPr/>
              <a:t>9</a:t>
            </a:fld>
            <a:endParaRPr lang="en-US" sz="36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032593-3335-463D-BF2F-1D0731238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55" t="30928" r="26906" b="29883"/>
          <a:stretch/>
        </p:blipFill>
        <p:spPr>
          <a:xfrm>
            <a:off x="1455937" y="1391987"/>
            <a:ext cx="8602462" cy="3561014"/>
          </a:xfrm>
          <a:prstGeom prst="rect">
            <a:avLst/>
          </a:prstGeom>
        </p:spPr>
      </p:pic>
      <p:pic>
        <p:nvPicPr>
          <p:cNvPr id="6" name="Picture 2" descr="What Does a Patent Lawyer Do? Here's What You Need to Know | Axiom Law">
            <a:extLst>
              <a:ext uri="{FF2B5EF4-FFF2-40B4-BE49-F238E27FC236}">
                <a16:creationId xmlns:a16="http://schemas.microsoft.com/office/drawing/2014/main" id="{49CC7B35-64F4-4E58-B92F-140D44949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12" y="4689343"/>
            <a:ext cx="3092388" cy="21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86157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2408</TotalTime>
  <Words>1321</Words>
  <Application>Microsoft Office PowerPoint</Application>
  <PresentationFormat>Widescreen</PresentationFormat>
  <Paragraphs>198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Algerian</vt:lpstr>
      <vt:lpstr>Arabic Typesetting</vt:lpstr>
      <vt:lpstr>Arial</vt:lpstr>
      <vt:lpstr>Calibri</vt:lpstr>
      <vt:lpstr>Century Gothic</vt:lpstr>
      <vt:lpstr>Times New Roman</vt:lpstr>
      <vt:lpstr>Wingdings</vt:lpstr>
      <vt:lpstr>Wingdings 3</vt:lpstr>
      <vt:lpstr>Wisp</vt:lpstr>
      <vt:lpstr> Guidelines for filing patent application in Pakistan</vt:lpstr>
      <vt:lpstr>Presentation Outline </vt:lpstr>
      <vt:lpstr>What is patent?   </vt:lpstr>
      <vt:lpstr>Why patent?   </vt:lpstr>
      <vt:lpstr>What is patent?   </vt:lpstr>
      <vt:lpstr>Criteria for patent   </vt:lpstr>
      <vt:lpstr>Anatomy of A patent   </vt:lpstr>
      <vt:lpstr>Anatomy of A patent   </vt:lpstr>
      <vt:lpstr>The path to A patent 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Procedure for patent registration in Pakistan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Engineering Problems</dc:title>
  <dc:creator>Engr. Dr. Munsif Ali Jatoi \ Associate Professor Biomedical Engg</dc:creator>
  <cp:lastModifiedBy>Engr. Dr. Munsif Ali Jatoi / Manager ORIC</cp:lastModifiedBy>
  <cp:revision>574</cp:revision>
  <dcterms:created xsi:type="dcterms:W3CDTF">2020-12-11T07:22:40Z</dcterms:created>
  <dcterms:modified xsi:type="dcterms:W3CDTF">2026-02-03T10:45:02Z</dcterms:modified>
</cp:coreProperties>
</file>