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3" r:id="rId1"/>
  </p:sldMasterIdLst>
  <p:notesMasterIdLst>
    <p:notesMasterId r:id="rId29"/>
  </p:notesMasterIdLst>
  <p:sldIdLst>
    <p:sldId id="256" r:id="rId2"/>
    <p:sldId id="290" r:id="rId3"/>
    <p:sldId id="262" r:id="rId4"/>
    <p:sldId id="404" r:id="rId5"/>
    <p:sldId id="385" r:id="rId6"/>
    <p:sldId id="386" r:id="rId7"/>
    <p:sldId id="418" r:id="rId8"/>
    <p:sldId id="388" r:id="rId9"/>
    <p:sldId id="419" r:id="rId10"/>
    <p:sldId id="420" r:id="rId11"/>
    <p:sldId id="389" r:id="rId12"/>
    <p:sldId id="421" r:id="rId13"/>
    <p:sldId id="393" r:id="rId14"/>
    <p:sldId id="422" r:id="rId15"/>
    <p:sldId id="423" r:id="rId16"/>
    <p:sldId id="431" r:id="rId17"/>
    <p:sldId id="424" r:id="rId18"/>
    <p:sldId id="432" r:id="rId19"/>
    <p:sldId id="425" r:id="rId20"/>
    <p:sldId id="426" r:id="rId21"/>
    <p:sldId id="427" r:id="rId22"/>
    <p:sldId id="428" r:id="rId23"/>
    <p:sldId id="430" r:id="rId24"/>
    <p:sldId id="429" r:id="rId25"/>
    <p:sldId id="433" r:id="rId26"/>
    <p:sldId id="384" r:id="rId27"/>
    <p:sldId id="28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45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1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Thyroid Condition in TFT Group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271838566392838"/>
          <c:y val="0.18632380763904516"/>
          <c:w val="0.89061381933999828"/>
          <c:h val="0.76076084239470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0.15379999999999999</c:v>
                </c:pt>
                <c:pt idx="1">
                  <c:v>0.23069999999999999</c:v>
                </c:pt>
                <c:pt idx="2">
                  <c:v>0.76919999999999999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2D-4571-80C4-5B30D75430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0.23400000000000001</c:v>
                </c:pt>
                <c:pt idx="1">
                  <c:v>6.3799999999999996E-2</c:v>
                </c:pt>
                <c:pt idx="2">
                  <c:v>0.65900000000000003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2D-4571-80C4-5B30D75430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722D-4571-80C4-5B30D75430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2658288"/>
        <c:axId val="572657928"/>
      </c:barChart>
      <c:catAx>
        <c:axId val="57265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657928"/>
        <c:crosses val="autoZero"/>
        <c:auto val="1"/>
        <c:lblAlgn val="ctr"/>
        <c:lblOffset val="100"/>
        <c:noMultiLvlLbl val="0"/>
      </c:catAx>
      <c:valAx>
        <c:axId val="57265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65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804346663272852"/>
          <c:y val="0.78740878580714158"/>
          <c:w val="0.20608227904096257"/>
          <c:h val="0.155192179367409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Thyroid Condition in USG Group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38611003164381"/>
          <c:y val="0.18877551136143239"/>
          <c:w val="0.89061381933999828"/>
          <c:h val="0.76076084239470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0.222</c:v>
                </c:pt>
                <c:pt idx="1">
                  <c:v>0.67500000000000004</c:v>
                </c:pt>
                <c:pt idx="2">
                  <c:v>5.3999999999999999E-2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E1-49D7-9E46-57AADD4D9C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0.18099999999999999</c:v>
                </c:pt>
                <c:pt idx="1">
                  <c:v>0.217</c:v>
                </c:pt>
                <c:pt idx="2">
                  <c:v>0.69499999999999995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E1-49D7-9E46-57AADD4D9C7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Hypothyroidism</c:v>
                </c:pt>
                <c:pt idx="1">
                  <c:v>Hyperthyroidism</c:v>
                </c:pt>
                <c:pt idx="2">
                  <c:v>Euthyroid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9CE1-49D7-9E46-57AADD4D9C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2658288"/>
        <c:axId val="572657928"/>
      </c:barChart>
      <c:catAx>
        <c:axId val="57265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657928"/>
        <c:crosses val="autoZero"/>
        <c:auto val="1"/>
        <c:lblAlgn val="ctr"/>
        <c:lblOffset val="100"/>
        <c:noMultiLvlLbl val="0"/>
      </c:catAx>
      <c:valAx>
        <c:axId val="57265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65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8043447183481129"/>
          <c:y val="0.75968966111615155"/>
          <c:w val="0.20608227904096257"/>
          <c:h val="0.155192179367409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FA6A-DB46-4006-8FE6-41FB3A207FFF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29665-8E84-48AE-AB2B-E4865841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29665-8E84-48AE-AB2B-E4865841E05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1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C38C-3CF2-400C-BCBF-7050877F53E6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852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110EE-771A-4559-B0BC-E915FAA4FDD1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585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A40F-C5A7-430B-B867-9B6567342496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078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F4-3B52-4EEE-B55A-41F42F465440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665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FFE2-61A0-49EE-806B-BA0BEF4AFF1F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0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C80AD-2FD4-476B-8B1B-660FEA20E69A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54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B64DD-5A82-46B7-BA1B-33D14B1DDBF9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96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4444-1D0B-434E-BC86-F57908D5422B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28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5FD2-614F-4CFC-B486-AC3B26098660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768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BCDE-D447-47FD-9CA9-13CB95554E8F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649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BA60958-CFEC-42D9-9441-A2E2097F9E03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89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CDC66-B16F-4076-B676-63F5D10EDD2B}" type="datetime1">
              <a:rPr lang="en-US" smtClean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44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munsif.Jatoi@shu.edu.pk" TargetMode="External"/><Relationship Id="rId2" Type="http://schemas.openxmlformats.org/officeDocument/2006/relationships/hyperlink" Target="mailto:munsiffjatoi@gmai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5876" y="1080144"/>
            <a:ext cx="10803459" cy="2262781"/>
          </a:xfrm>
        </p:spPr>
        <p:txBody>
          <a:bodyPr>
            <a:noAutofit/>
          </a:bodyPr>
          <a:lstStyle/>
          <a:p>
            <a:pPr algn="ctr"/>
            <a:b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</a:b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  </a:t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</a:b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Investigating Disparities in Thyroid Function Test and Ultrasound Screening Between Genders: A Comparative Analysis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3548" y="5093804"/>
            <a:ext cx="10445191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AU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Authors:</a:t>
            </a:r>
            <a:r>
              <a:rPr lang="en-AU" sz="4000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  <a:r>
              <a:rPr lang="en-AU" sz="4000" dirty="0" err="1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Seerat</a:t>
            </a:r>
            <a:r>
              <a:rPr lang="en-AU" sz="4000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Fatima, Munsif Ali Jatoi, Zahid Abbas Shah, </a:t>
            </a:r>
          </a:p>
          <a:p>
            <a:pPr algn="ctr"/>
            <a:r>
              <a:rPr lang="en-AU" sz="4000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       Nasrullah Abbasi, Zoya Amin</a:t>
            </a:r>
            <a:r>
              <a:rPr lang="en-AU" sz="4000" i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AU" sz="4000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Dua e </a:t>
            </a:r>
            <a:r>
              <a:rPr lang="en-AU" sz="4000" dirty="0" err="1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Seher</a:t>
            </a:r>
            <a:endParaRPr lang="en-AU" sz="4000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endParaRPr lang="en-US" sz="4000" b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</a:t>
            </a:r>
            <a:r>
              <a:rPr lang="en-AU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resented By: </a:t>
            </a:r>
            <a:r>
              <a:rPr lang="en-AU" sz="4000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Munsif Ali Jatoi, PhD</a:t>
            </a:r>
          </a:p>
          <a:p>
            <a:br>
              <a:rPr lang="en-AU" i="1" dirty="0"/>
            </a:b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ilmauniversity.edu.pk/icacst/img/cfp.jpeg">
            <a:extLst>
              <a:ext uri="{FF2B5EF4-FFF2-40B4-BE49-F238E27FC236}">
                <a16:creationId xmlns:a16="http://schemas.microsoft.com/office/drawing/2014/main" id="{D6DDACFC-E90B-4577-ACF8-B8843D9A22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73475" y="0"/>
            <a:ext cx="4843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AutoShape 4" descr="https://ilmauniversity.edu.pk/icacst/img/cfp.jpeg">
            <a:extLst>
              <a:ext uri="{FF2B5EF4-FFF2-40B4-BE49-F238E27FC236}">
                <a16:creationId xmlns:a16="http://schemas.microsoft.com/office/drawing/2014/main" id="{81A82EDA-6CBD-4C29-98C3-CDAB3CC0FA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25875" y="152400"/>
            <a:ext cx="4843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991AD5-536D-4519-B7AC-79CA49277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649" y="0"/>
            <a:ext cx="1700380" cy="16287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A52F4B-F6CD-4501-8A2C-E78B5DE37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10"/>
            <a:ext cx="5255581" cy="16287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9AF3C5-88D6-4829-BA59-A69F270A7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331BF3-1335-4767-97F0-05108314F3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5581" y="13610"/>
            <a:ext cx="1793289" cy="16287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671786-C787-4F0D-A590-080101D926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6143" y="-14526"/>
            <a:ext cx="1458142" cy="16578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1F146B-9D59-4C4C-AAAB-496822E2CC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33608" y="-14526"/>
            <a:ext cx="1850092" cy="163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45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Gland: Anatomy &amp; Function </a:t>
            </a:r>
            <a:r>
              <a:rPr lang="en-US" sz="4000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10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3514" y="3342929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Euthyroidism</a:t>
            </a:r>
            <a:endParaRPr lang="en-US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148966-C16E-45E3-B05A-81154B8C6F66}"/>
              </a:ext>
            </a:extLst>
          </p:cNvPr>
          <p:cNvSpPr txBox="1">
            <a:spLocks/>
          </p:cNvSpPr>
          <p:nvPr/>
        </p:nvSpPr>
        <p:spPr>
          <a:xfrm>
            <a:off x="3941686" y="1857922"/>
            <a:ext cx="8006800" cy="42765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 normal thyroid hormone levels and gland function.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Euthyroid Sick Syndrome: Altered thyroid function in critically ill patients without thyroid disease.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thyroid nodules are euthyroid (&lt;1% cause hyperthyroidism).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Ultrasound features: evaluates nodule size, shape, echogenicity, and vascular pattern.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Partially cystic nodules may have malignancy risk (≈5%), especially with irregular margins or microcalcifications.</a:t>
            </a:r>
          </a:p>
        </p:txBody>
      </p:sp>
    </p:spTree>
    <p:extLst>
      <p:ext uri="{BB962C8B-B14F-4D97-AF65-F5344CB8AC3E}">
        <p14:creationId xmlns:p14="http://schemas.microsoft.com/office/powerpoint/2010/main" val="4182990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function test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11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91079" y="1984645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endParaRPr lang="en-US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Placeholder 17">
            <a:extLst>
              <a:ext uri="{FF2B5EF4-FFF2-40B4-BE49-F238E27FC236}">
                <a16:creationId xmlns:a16="http://schemas.microsoft.com/office/drawing/2014/main" id="{AF23A545-DA96-4EC9-97AE-8E7AAE28FF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33" t="14478" r="13215"/>
          <a:stretch/>
        </p:blipFill>
        <p:spPr>
          <a:xfrm>
            <a:off x="227463" y="2079863"/>
            <a:ext cx="3888420" cy="348450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F415047-0A0F-45DA-8061-9857598B57CA}"/>
              </a:ext>
            </a:extLst>
          </p:cNvPr>
          <p:cNvSpPr txBox="1">
            <a:spLocks/>
          </p:cNvSpPr>
          <p:nvPr/>
        </p:nvSpPr>
        <p:spPr>
          <a:xfrm>
            <a:off x="4374539" y="1984644"/>
            <a:ext cx="5614043" cy="40743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 TSH, T3, and T4 measurements.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Reflect physiological and pathological conditions.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 T4: 5–12 µg/dL, T3: 79–165 ng/dL (adults).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Crucial baseline for detecting hypo/hyperthyroidism.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27FA85-139D-4626-90AA-14372C1F6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95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Ultrasound screening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12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91079" y="1984645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endParaRPr lang="en-US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F415047-0A0F-45DA-8061-9857598B57CA}"/>
              </a:ext>
            </a:extLst>
          </p:cNvPr>
          <p:cNvSpPr txBox="1">
            <a:spLocks/>
          </p:cNvSpPr>
          <p:nvPr/>
        </p:nvSpPr>
        <p:spPr>
          <a:xfrm>
            <a:off x="3653387" y="1944627"/>
            <a:ext cx="6516038" cy="40743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Painless, non-invasive, no ionizing radiation.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Evaluates gland size, texture, nodules, and echogenicity.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specificity and sensitivity for structure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-al abnormalities.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Complements biochemical tests for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diagnosis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2F9797FF-D87F-48DD-9D5B-27742B438B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476" b="10476"/>
          <a:stretch>
            <a:fillRect/>
          </a:stretch>
        </p:blipFill>
        <p:spPr>
          <a:xfrm>
            <a:off x="0" y="1939702"/>
            <a:ext cx="3653387" cy="42125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5A7A95-2FC0-4BB1-8983-3CC77F02C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Research Objectives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13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91079" y="1913623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investigate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gender-based disparities in TFT and ultrasound screening.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assess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diagnostic accuracy differences between genders.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integration of both modalities for improved diagnosis.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35AA0E-E76D-44E0-BA1C-3BFFDDAB0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9310" y="3559946"/>
            <a:ext cx="2851928" cy="329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74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Methodology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14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25253" y="1895868"/>
            <a:ext cx="8065986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Cross-sectional study at National Hospital, Faisalabad, Pakistan (4 months).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Sample Size: 120 male and female participants (&gt;10 years old).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Inclusion Criteria: Patients with thyroid symptoms.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Exclusion Criteria: Pregnancy, medication.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Procedures: TFT (blood test) and Ultrasound imaging.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analyzed using SPSS V23 with </a:t>
            </a:r>
            <a:r>
              <a:rPr lang="en-US" sz="3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</a:t>
            </a: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-square and </a:t>
            </a:r>
            <a:r>
              <a:rPr lang="en-US" sz="3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-tests.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BA5E6F-2A0D-4E2D-BC2B-44EA18F1F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5425" y="3429000"/>
            <a:ext cx="329657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83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Results and discussion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15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25252" y="1895868"/>
            <a:ext cx="8261295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lvl="0" indent="-457200" defTabSz="914400" eaLnBrk="0" fontAlgn="base" hangingPunct="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patients: 60</a:t>
            </a:r>
          </a:p>
          <a:p>
            <a:pPr marL="457200" lvl="0" indent="-457200" defTabSz="914400" eaLnBrk="0" fontAlgn="base" hangingPunct="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Hypothyroidism: 15.38% males | 23.4% females</a:t>
            </a:r>
          </a:p>
          <a:p>
            <a:pPr marL="457200" lvl="0" indent="-457200" defTabSz="914400" eaLnBrk="0" fontAlgn="base" hangingPunct="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Hyperthyroidism: 23.07% males | 6.38% females</a:t>
            </a:r>
          </a:p>
          <a:p>
            <a:pPr marL="457200" lvl="0" indent="-457200" defTabSz="914400" eaLnBrk="0" fontAlgn="base" hangingPunct="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Euthyroid (normal): 76.92% males | 65.9% females</a:t>
            </a:r>
          </a:p>
          <a:p>
            <a:pPr marL="457200" lvl="0" indent="-457200" defTabSz="914400" eaLnBrk="0" fontAlgn="base" hangingPunct="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Observation: Euthyroidism more common in males; hypothyroidism more prevalent in females.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7FDB86-8B3C-42A3-9C92-A32424D3E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94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Results and discussion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16</a:t>
            </a:fld>
            <a:endParaRPr lang="en-US" sz="3600" b="1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96D0954-3E0F-4A5D-A487-467AB19A25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3900252"/>
              </p:ext>
            </p:extLst>
          </p:nvPr>
        </p:nvGraphicFramePr>
        <p:xfrm>
          <a:off x="2112885" y="1782982"/>
          <a:ext cx="7119891" cy="4156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FCAE6C6-B7FC-42B4-8AAA-845407473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367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Results and discussion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17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25252" y="1895868"/>
            <a:ext cx="8911686" cy="405217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 defTabSz="914400" eaLnBrk="0" fontAlgn="base" hangingPunct="0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TFT Performance: Sensitivity = 68%, Specificity = 91%</a:t>
            </a:r>
          </a:p>
          <a:p>
            <a:pPr marL="571500" lvl="0" indent="-571500" defTabSz="914400" eaLnBrk="0" fontAlgn="base" hangingPunct="0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Ultrasound Performance: Sensitivity = 95%, Specificity = 100%, PPV = 100%</a:t>
            </a:r>
          </a:p>
          <a:p>
            <a:pPr marL="571500" lvl="0" indent="-571500" defTabSz="914400" eaLnBrk="0" fontAlgn="base" hangingPunct="0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Tests Used: </a:t>
            </a:r>
            <a:r>
              <a:rPr lang="en-PK" altLang="en-PK" sz="3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</a:t>
            </a: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-square and independent </a:t>
            </a:r>
            <a:r>
              <a:rPr lang="en-PK" altLang="en-PK" sz="3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-test</a:t>
            </a:r>
          </a:p>
          <a:p>
            <a:pPr marL="571500" lvl="0" indent="-571500" defTabSz="914400" eaLnBrk="0" fontAlgn="base" hangingPunct="0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en-PK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Finding: Significant relationship between thyroid pathologies and ultrasound screening rates</a:t>
            </a:r>
            <a:r>
              <a:rPr lang="en-US" altLang="en-PK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726000-FF24-4059-971C-C3DEF402D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16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Results and discussion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18</a:t>
            </a:fld>
            <a:endParaRPr lang="en-US" sz="3600" b="1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14242FD-FD53-4C23-8A14-E0DB7B69E8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192576"/>
              </p:ext>
            </p:extLst>
          </p:nvPr>
        </p:nvGraphicFramePr>
        <p:xfrm>
          <a:off x="2139518" y="1766892"/>
          <a:ext cx="7403977" cy="4292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45EFD34-8E8A-4EF7-82F1-31B5B8B65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0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Results and discussion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19</a:t>
            </a:fld>
            <a:endParaRPr lang="en-US" sz="3600" b="1" dirty="0"/>
          </a:p>
        </p:txBody>
      </p:sp>
      <p:pic>
        <p:nvPicPr>
          <p:cNvPr id="8" name="Picture 7" descr="Output image">
            <a:extLst>
              <a:ext uri="{FF2B5EF4-FFF2-40B4-BE49-F238E27FC236}">
                <a16:creationId xmlns:a16="http://schemas.microsoft.com/office/drawing/2014/main" id="{F8A61523-8FEA-4E03-8FF7-25DE0CD43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571" y="1899820"/>
            <a:ext cx="8060923" cy="495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BAD74F-E0B3-41F3-A539-AF871C863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1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4E059AD-EED0-4014-A94B-F6DCC8B7DAEF}"/>
              </a:ext>
            </a:extLst>
          </p:cNvPr>
          <p:cNvSpPr txBox="1">
            <a:spLocks/>
          </p:cNvSpPr>
          <p:nvPr/>
        </p:nvSpPr>
        <p:spPr>
          <a:xfrm>
            <a:off x="1547675" y="-1010203"/>
            <a:ext cx="9448800" cy="1825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10700" dirty="0">
                <a:solidFill>
                  <a:srgbClr val="0070C0"/>
                </a:solidFill>
                <a:latin typeface="Algerian" panose="04020705040A02060702" pitchFamily="82" charset="0"/>
              </a:rPr>
              <a:t> Brief Introduction of presenter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FEC97A-54F6-484A-BAD2-8A1B0BD1F014}"/>
              </a:ext>
            </a:extLst>
          </p:cNvPr>
          <p:cNvSpPr/>
          <p:nvPr/>
        </p:nvSpPr>
        <p:spPr>
          <a:xfrm>
            <a:off x="832175" y="643697"/>
            <a:ext cx="9812150" cy="4984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 in electrical and electronic engineering with major in brain signal processing from UTP, Malaysia; M.Sc. Telecommunications from The University of Warwick, UK</a:t>
            </a:r>
          </a:p>
          <a:p>
            <a:pPr marL="1143000" indent="-1143000" algn="just">
              <a:buFont typeface="Wingdings" panose="05000000000000000000" pitchFamily="2" charset="2"/>
              <a:buChar char="v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teacher &amp; researcher by profession having 18+ years of teaching and research experience at various universities worldwide. </a:t>
            </a:r>
          </a:p>
          <a:p>
            <a:pPr marL="1143000" indent="-1143000" algn="just">
              <a:buFont typeface="Wingdings" panose="05000000000000000000" pitchFamily="2" charset="2"/>
              <a:buChar char="v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Authored 60+ research articles published in journals and presented in conferences. (Citation Count: 1427;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Index:19; i10 index:27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</a:p>
          <a:p>
            <a:pPr marL="1143000" indent="-1143000" algn="just">
              <a:buFont typeface="Wingdings" panose="05000000000000000000" pitchFamily="2" charset="2"/>
              <a:buChar char="v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Active research collaborations with researchers from US, Germany, UK, UAE, Malaysia and Mexico resulting in research publications, proceedings, patent filing and seminars. </a:t>
            </a:r>
          </a:p>
          <a:p>
            <a:pPr marL="1143000" indent="-1143000" algn="just">
              <a:buFont typeface="Wingdings" panose="05000000000000000000" pitchFamily="2" charset="2"/>
              <a:buChar char="v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as a Manager, Research Operations and development and Associate Professor at Salim Habib University, Karachi. </a:t>
            </a:r>
          </a:p>
        </p:txBody>
      </p:sp>
    </p:spTree>
    <p:extLst>
      <p:ext uri="{BB962C8B-B14F-4D97-AF65-F5344CB8AC3E}">
        <p14:creationId xmlns:p14="http://schemas.microsoft.com/office/powerpoint/2010/main" val="3345468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Limitations of study  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20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DB7BA5-3A4D-4F9B-A795-E0304A1EDCEF}"/>
              </a:ext>
            </a:extLst>
          </p:cNvPr>
          <p:cNvSpPr txBox="1">
            <a:spLocks/>
          </p:cNvSpPr>
          <p:nvPr/>
        </p:nvSpPr>
        <p:spPr>
          <a:xfrm>
            <a:off x="625252" y="1895868"/>
            <a:ext cx="10196628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Limited sample size (n=120) and regional focus.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Variations in technique and demographic distribution.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Lack of longitudinal follow-up data.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confounders: hormone levels, lifestyle factors.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98A36F-1206-4631-B666-5E5677F61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1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Conclusion and Future recommendations 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21</a:t>
            </a:fld>
            <a:endParaRPr lang="en-US" sz="36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B438-874D-4F37-9A1C-333C503D3708}"/>
              </a:ext>
            </a:extLst>
          </p:cNvPr>
          <p:cNvSpPr txBox="1">
            <a:spLocks/>
          </p:cNvSpPr>
          <p:nvPr/>
        </p:nvSpPr>
        <p:spPr>
          <a:xfrm>
            <a:off x="625253" y="1789332"/>
            <a:ext cx="10427446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correlation between TFT and ultrasound findings.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Ultrasound enhances diagnostic confidence and accuracy.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Integration of both tests recommended for routine screening.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Gender differences highlight the need for tailored diagnostic protocols.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827D73-71E2-49C9-9600-76DC0E6D7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03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Conclusion and Future recommendations  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22</a:t>
            </a:fld>
            <a:endParaRPr lang="en-US" sz="36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B438-874D-4F37-9A1C-333C503D3708}"/>
              </a:ext>
            </a:extLst>
          </p:cNvPr>
          <p:cNvSpPr txBox="1">
            <a:spLocks/>
          </p:cNvSpPr>
          <p:nvPr/>
        </p:nvSpPr>
        <p:spPr>
          <a:xfrm>
            <a:off x="625253" y="1789332"/>
            <a:ext cx="10427446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Expand sample size and include multiple centers.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Conduct longitudinal studies to track disease progression.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 age, ethnicity, and lifestyle variables.</a:t>
            </a: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Apply advanced statistical modeling for confounder adjustment.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2F1139-5C69-40F3-9760-0E4E3A97D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78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Acknowledgment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23</a:t>
            </a:fld>
            <a:endParaRPr lang="en-US" sz="36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B438-874D-4F37-9A1C-333C503D3708}"/>
              </a:ext>
            </a:extLst>
          </p:cNvPr>
          <p:cNvSpPr txBox="1">
            <a:spLocks/>
          </p:cNvSpPr>
          <p:nvPr/>
        </p:nvSpPr>
        <p:spPr>
          <a:xfrm>
            <a:off x="1291079" y="1807087"/>
            <a:ext cx="8341194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 defTabSz="914400" eaLnBrk="0" fontAlgn="base" hangingPunct="0">
              <a:lnSpc>
                <a:spcPct val="150000"/>
              </a:lnSpc>
              <a:spcAft>
                <a:spcPct val="0"/>
              </a:spcAft>
            </a:pPr>
            <a:r>
              <a:rPr lang="en-US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authors are grateful</a:t>
            </a:r>
            <a:r>
              <a:rPr lang="en-PK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Riphah International University,</a:t>
            </a:r>
            <a:r>
              <a:rPr lang="en-US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Pakistan; Salim Habib University, Pakistan</a:t>
            </a:r>
            <a:r>
              <a:rPr lang="en-PK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National Hospital </a:t>
            </a:r>
            <a:r>
              <a:rPr lang="en-PK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Faisalabad,</a:t>
            </a:r>
            <a:r>
              <a:rPr lang="en-US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Pakistan</a:t>
            </a:r>
            <a:r>
              <a:rPr lang="en-PK" altLang="en-PK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academic and research support.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670E29-499D-4BC6-B9B4-688D0BF39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64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References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24</a:t>
            </a:fld>
            <a:endParaRPr lang="en-US" sz="36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B438-874D-4F37-9A1C-333C503D3708}"/>
              </a:ext>
            </a:extLst>
          </p:cNvPr>
          <p:cNvSpPr txBox="1">
            <a:spLocks/>
          </p:cNvSpPr>
          <p:nvPr/>
        </p:nvSpPr>
        <p:spPr>
          <a:xfrm>
            <a:off x="625253" y="1789332"/>
            <a:ext cx="10427446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Jotva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al. (2020). Diagnostic correlation study of thyroid lesions.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Afridi et al. (2023). Diagnostic correlation of ultrasound and TFTs.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 Ji et al. (2020). Ultrasound findings and thyroid dysfunction in AITD.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Chaurasia’s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Human Anatomy (2019)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Gray’s Anatomy (2005).</a:t>
            </a:r>
          </a:p>
          <a:p>
            <a:pPr marL="457200" indent="-457200">
              <a:buFont typeface="+mj-lt"/>
              <a:buAutoNum type="arabicPeriod"/>
            </a:pPr>
            <a:r>
              <a:rPr lang="en-PK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Klatt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al.</a:t>
            </a:r>
            <a:r>
              <a:rPr lang="en-PK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(2014). Robbins and Cotran review of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PK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pathology. Elsevier Health Sciences.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80F50C-4B02-4C7F-810F-A6CCF087C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757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Research collaborations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25</a:t>
            </a:fld>
            <a:endParaRPr lang="en-US" sz="36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B438-874D-4F37-9A1C-333C503D3708}"/>
              </a:ext>
            </a:extLst>
          </p:cNvPr>
          <p:cNvSpPr txBox="1">
            <a:spLocks/>
          </p:cNvSpPr>
          <p:nvPr/>
        </p:nvSpPr>
        <p:spPr>
          <a:xfrm>
            <a:off x="625253" y="1789332"/>
            <a:ext cx="10427446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more than happy to collaborate in engineering (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biomedical, electrical and electronic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at Masters and PhD level as faculty or Postdoc Researcher. </a:t>
            </a:r>
          </a:p>
          <a:p>
            <a:pPr algn="ctr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Contact: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munsiffjatoi@gmail.com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munsif.Jatoi@shu.edu.pk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Cell: +92 333 7003369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80F50C-4B02-4C7F-810F-A6CCF087C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03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26</a:t>
            </a:fld>
            <a:endParaRPr lang="en-US" sz="36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452C20-2C0E-4013-A2CC-D0F10981C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331" y="-1"/>
            <a:ext cx="8362765" cy="593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33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1026" name="Picture 2" descr="Thank You In Different Languages photos, royalty-free images, graphics,  vectors &amp; videos | Adobe 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17" y="128789"/>
            <a:ext cx="9465971" cy="62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27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581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6602" y="855928"/>
            <a:ext cx="8911687" cy="128089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Presentation Outline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891168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96603" y="1946061"/>
            <a:ext cx="7682908" cy="44780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Introduction: Thyroid Gland Anatomy &amp; Function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Research Objectives 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Methodology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Results and Discussion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Conclusion and Future Recommendations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References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2C6996-F97C-479D-BC47-A83C3962A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568" y="-1"/>
            <a:ext cx="2850432" cy="609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57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4</a:t>
            </a:fld>
            <a:endParaRPr lang="en-US" sz="36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89896C-E2EB-4FEB-8078-D9D0A0398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5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06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introduction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5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49542" y="1878113"/>
            <a:ext cx="926447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Thyroid gland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Regulates metabolism, growth, and calcium balance.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disorders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Hyperthyroidism, Hypothyroidism, and Euthyroidism.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 and accurate diagnosis is essential for proper 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healthcare management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research focuses on 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gender-based differences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thyroid diagnostics.</a:t>
            </a:r>
          </a:p>
          <a:p>
            <a:pPr algn="just"/>
            <a:endParaRPr lang="en-US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11AD2D-C851-4305-8163-A4C669971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Gland: Anatomy &amp; Function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6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07868" y="1949135"/>
            <a:ext cx="8735626" cy="40166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Shield-shaped gland located in the anterior part of lower front neck below the larynx 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(voice box).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Consists of two oblong lobes lying on either side of trachea joined by an isthmus (may include a pyramidal lobe).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 blood supply (superior, inferior, and ima arteries) and venous drainage via thyroid veins.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part of endocrine system acting as controlling unit for hormone regulation. </a:t>
            </a:r>
          </a:p>
          <a:p>
            <a:endParaRPr lang="en-US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1EEC0B-3872-41D7-8463-25E9C6AF0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1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/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Gland: Anatomy &amp; Function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7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02808" y="1789335"/>
            <a:ext cx="91703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Functions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regulates and controls the speed of metabolism, growth, calcium balance and organ development.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thyroid makes and secretes hormones such as </a:t>
            </a:r>
            <a:r>
              <a:rPr lang="en-US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Thyroxine (T4), Triiodothyronine (T3), Reverse triiodothyronine (RT3) and Calcitonin.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Hormonal effects</a:t>
            </a: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Hypothyroidism: slows growth, causes weight gain.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Hyperthyroidism: accelerates metabolism, may cause weight loss.</a:t>
            </a:r>
          </a:p>
          <a:p>
            <a:endParaRPr lang="en-US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FEEDF5-BB34-4878-B255-C3247D9D2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494" y="3857054"/>
            <a:ext cx="2648505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80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Gland: Anatomy &amp; Function </a:t>
            </a:r>
            <a:r>
              <a:rPr lang="en-US" sz="4000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8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3514" y="3342929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Hyper-</a:t>
            </a:r>
            <a:r>
              <a:rPr lang="en-US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thyroidism</a:t>
            </a:r>
            <a:endParaRPr lang="en-US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5C18766-7431-4F5B-B1F6-ECC40C9B4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368" y="1904043"/>
            <a:ext cx="750163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Caused by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excess thyroid hormone production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often due to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Graves’ disease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PK" altLang="en-PK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autoimmune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women of reproductive age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Ultrasound feature: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hypoechogenicity of the thyroid gland.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Toxic multinodular goiter (Plummer disease):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multiple active nodules; incidence increases with age.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Thyromegaly (goiter):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Due to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iodine deficiency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may cause neck swelling and breathing difficulty.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Thyroid adenomas: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enign</a:t>
            </a:r>
            <a:r>
              <a:rPr lang="en-US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ometimes hormone-producing, often found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incidentally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ultrasound.</a:t>
            </a:r>
          </a:p>
        </p:txBody>
      </p:sp>
    </p:spTree>
    <p:extLst>
      <p:ext uri="{BB962C8B-B14F-4D97-AF65-F5344CB8AC3E}">
        <p14:creationId xmlns:p14="http://schemas.microsoft.com/office/powerpoint/2010/main" val="60390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5" y="79897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Thyroid Gland: Anatomy &amp; Function </a:t>
            </a:r>
            <a:r>
              <a:rPr lang="en-US" sz="4000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9</a:t>
            </a:fld>
            <a:endParaRPr lang="en-US" sz="36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3514" y="3342929"/>
            <a:ext cx="843884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Hypo-</a:t>
            </a:r>
            <a:r>
              <a:rPr lang="en-US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thyroidism</a:t>
            </a:r>
            <a:endParaRPr lang="en-US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6DFE4CD5-3C0D-442A-83DD-95F478570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368" y="2088709"/>
            <a:ext cx="750163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Caused by insufficient thyroid hormone production.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women than men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Leading cause: 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Hashimoto’s thyroiditis 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(autoimmune) in iodine-sufficient regions.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Symptoms: fatigue, weight gain, cold intolerance, dry skin, constipation, voice changes.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Ultrasound findings: hypoechogenicity, irregular margins, or reduced gland size.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Severe form (</a:t>
            </a:r>
            <a:r>
              <a:rPr lang="en-PK" altLang="en-PK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Cretinism</a:t>
            </a:r>
            <a:r>
              <a:rPr lang="en-PK" altLang="en-PK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affects growth and brain development in children.</a:t>
            </a:r>
          </a:p>
        </p:txBody>
      </p:sp>
    </p:spTree>
    <p:extLst>
      <p:ext uri="{BB962C8B-B14F-4D97-AF65-F5344CB8AC3E}">
        <p14:creationId xmlns:p14="http://schemas.microsoft.com/office/powerpoint/2010/main" val="1333852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3479</TotalTime>
  <Words>1255</Words>
  <Application>Microsoft Office PowerPoint</Application>
  <PresentationFormat>Widescreen</PresentationFormat>
  <Paragraphs>219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Algerian</vt:lpstr>
      <vt:lpstr>Arabic Typesetting</vt:lpstr>
      <vt:lpstr>Arial</vt:lpstr>
      <vt:lpstr>Calibri</vt:lpstr>
      <vt:lpstr>Gill Sans MT</vt:lpstr>
      <vt:lpstr>Times New Roman</vt:lpstr>
      <vt:lpstr>Wingdings</vt:lpstr>
      <vt:lpstr>Gallery</vt:lpstr>
      <vt:lpstr>    Investigating Disparities in Thyroid Function Test and Ultrasound Screening Between Genders: A Comparative Analysis</vt:lpstr>
      <vt:lpstr>PowerPoint Presentation</vt:lpstr>
      <vt:lpstr>Presentation Outline </vt:lpstr>
      <vt:lpstr>PowerPoint Presentation</vt:lpstr>
      <vt:lpstr>introduction  </vt:lpstr>
      <vt:lpstr>Thyroid Gland: Anatomy &amp; Function  </vt:lpstr>
      <vt:lpstr>Thyroid Gland: Anatomy &amp; Function  </vt:lpstr>
      <vt:lpstr>Thyroid Gland: Anatomy &amp; Function   </vt:lpstr>
      <vt:lpstr>Thyroid Gland: Anatomy &amp; Function   </vt:lpstr>
      <vt:lpstr>Thyroid Gland: Anatomy &amp; Function   </vt:lpstr>
      <vt:lpstr>Thyroid function test  </vt:lpstr>
      <vt:lpstr>Ultrasound screening  </vt:lpstr>
      <vt:lpstr>Research Objectives   </vt:lpstr>
      <vt:lpstr>Methodology   </vt:lpstr>
      <vt:lpstr>Results and discussion    </vt:lpstr>
      <vt:lpstr>Results and discussion    </vt:lpstr>
      <vt:lpstr>Results and discussion    </vt:lpstr>
      <vt:lpstr>Results and discussion    </vt:lpstr>
      <vt:lpstr>Results and discussion    </vt:lpstr>
      <vt:lpstr>Limitations of study      </vt:lpstr>
      <vt:lpstr>Conclusion and Future recommendations     </vt:lpstr>
      <vt:lpstr>Conclusion and Future recommendations     </vt:lpstr>
      <vt:lpstr>Acknowledgment  </vt:lpstr>
      <vt:lpstr>References </vt:lpstr>
      <vt:lpstr>Research collaborations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Engineering Problems</dc:title>
  <dc:creator>Engr. Dr. Munsif Ali Jatoi \ Associate Professor Biomedical Engg</dc:creator>
  <cp:lastModifiedBy>Engr. Dr. Munsif Ali Jatoi / Manager ORIC</cp:lastModifiedBy>
  <cp:revision>837</cp:revision>
  <dcterms:created xsi:type="dcterms:W3CDTF">2020-12-11T07:22:40Z</dcterms:created>
  <dcterms:modified xsi:type="dcterms:W3CDTF">2025-11-12T07:29:02Z</dcterms:modified>
</cp:coreProperties>
</file>